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 id="2147483684" r:id="rId7"/>
  </p:sldMasterIdLst>
  <p:notesMasterIdLst>
    <p:notesMasterId r:id="rId96"/>
  </p:notesMasterIdLst>
  <p:sldIdLst>
    <p:sldId id="329" r:id="rId8"/>
    <p:sldId id="376" r:id="rId9"/>
    <p:sldId id="384" r:id="rId10"/>
    <p:sldId id="330" r:id="rId11"/>
    <p:sldId id="378" r:id="rId12"/>
    <p:sldId id="379" r:id="rId13"/>
    <p:sldId id="380" r:id="rId14"/>
    <p:sldId id="381" r:id="rId15"/>
    <p:sldId id="382" r:id="rId16"/>
    <p:sldId id="383" r:id="rId17"/>
    <p:sldId id="385" r:id="rId18"/>
    <p:sldId id="386" r:id="rId19"/>
    <p:sldId id="387" r:id="rId20"/>
    <p:sldId id="388" r:id="rId21"/>
    <p:sldId id="370" r:id="rId22"/>
    <p:sldId id="390" r:id="rId23"/>
    <p:sldId id="391" r:id="rId24"/>
    <p:sldId id="336" r:id="rId25"/>
    <p:sldId id="403" r:id="rId26"/>
    <p:sldId id="392" r:id="rId27"/>
    <p:sldId id="406" r:id="rId28"/>
    <p:sldId id="404" r:id="rId29"/>
    <p:sldId id="395" r:id="rId30"/>
    <p:sldId id="293" r:id="rId31"/>
    <p:sldId id="400" r:id="rId32"/>
    <p:sldId id="401" r:id="rId33"/>
    <p:sldId id="397" r:id="rId34"/>
    <p:sldId id="402" r:id="rId35"/>
    <p:sldId id="398" r:id="rId36"/>
    <p:sldId id="407" r:id="rId37"/>
    <p:sldId id="409" r:id="rId38"/>
    <p:sldId id="410" r:id="rId39"/>
    <p:sldId id="411" r:id="rId40"/>
    <p:sldId id="412" r:id="rId41"/>
    <p:sldId id="415" r:id="rId42"/>
    <p:sldId id="416" r:id="rId43"/>
    <p:sldId id="423" r:id="rId44"/>
    <p:sldId id="372" r:id="rId45"/>
    <p:sldId id="373" r:id="rId46"/>
    <p:sldId id="408" r:id="rId47"/>
    <p:sldId id="417" r:id="rId48"/>
    <p:sldId id="418" r:id="rId49"/>
    <p:sldId id="424" r:id="rId50"/>
    <p:sldId id="430" r:id="rId51"/>
    <p:sldId id="431" r:id="rId52"/>
    <p:sldId id="432" r:id="rId53"/>
    <p:sldId id="435" r:id="rId54"/>
    <p:sldId id="450" r:id="rId55"/>
    <p:sldId id="451" r:id="rId56"/>
    <p:sldId id="456" r:id="rId57"/>
    <p:sldId id="454" r:id="rId58"/>
    <p:sldId id="457" r:id="rId59"/>
    <p:sldId id="458" r:id="rId60"/>
    <p:sldId id="459" r:id="rId61"/>
    <p:sldId id="460" r:id="rId62"/>
    <p:sldId id="465" r:id="rId63"/>
    <p:sldId id="461" r:id="rId64"/>
    <p:sldId id="462" r:id="rId65"/>
    <p:sldId id="466" r:id="rId66"/>
    <p:sldId id="467" r:id="rId67"/>
    <p:sldId id="464" r:id="rId68"/>
    <p:sldId id="445" r:id="rId69"/>
    <p:sldId id="433" r:id="rId70"/>
    <p:sldId id="502" r:id="rId71"/>
    <p:sldId id="474" r:id="rId72"/>
    <p:sldId id="475" r:id="rId73"/>
    <p:sldId id="476" r:id="rId74"/>
    <p:sldId id="477" r:id="rId75"/>
    <p:sldId id="470" r:id="rId76"/>
    <p:sldId id="469" r:id="rId77"/>
    <p:sldId id="471" r:id="rId78"/>
    <p:sldId id="472" r:id="rId79"/>
    <p:sldId id="473" r:id="rId80"/>
    <p:sldId id="487" r:id="rId81"/>
    <p:sldId id="478" r:id="rId82"/>
    <p:sldId id="489" r:id="rId83"/>
    <p:sldId id="375" r:id="rId84"/>
    <p:sldId id="503" r:id="rId85"/>
    <p:sldId id="448" r:id="rId86"/>
    <p:sldId id="492" r:id="rId87"/>
    <p:sldId id="494" r:id="rId88"/>
    <p:sldId id="500" r:id="rId89"/>
    <p:sldId id="501" r:id="rId90"/>
    <p:sldId id="495" r:id="rId91"/>
    <p:sldId id="496" r:id="rId92"/>
    <p:sldId id="497" r:id="rId93"/>
    <p:sldId id="498" r:id="rId94"/>
    <p:sldId id="504" r:id="rId95"/>
  </p:sldIdLst>
  <p:sldSz cx="9144000" cy="6858000" type="screen4x3"/>
  <p:notesSz cx="7102475" cy="102346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a:srgbClr val="FFFFFF"/>
    <a:srgbClr val="00CC99"/>
    <a:srgbClr val="FFFF66"/>
    <a:srgbClr val="FFCC66"/>
    <a:srgbClr val="FF00FF"/>
    <a:srgbClr val="78797D"/>
    <a:srgbClr val="FF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12"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102475" cy="10234613"/>
          </a:xfrm>
          <a:prstGeom prst="roundRect">
            <a:avLst>
              <a:gd name="adj" fmla="val 19"/>
            </a:avLst>
          </a:prstGeom>
          <a:solidFill>
            <a:srgbClr val="FFFFFF"/>
          </a:solidFill>
          <a:ln w="9360">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1"/>
            <a:ext cx="7102475" cy="102346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2051" name="Rectangle 3"/>
          <p:cNvSpPr>
            <a:spLocks noGrp="1" noRot="1" noChangeAspect="1" noChangeArrowheads="1"/>
          </p:cNvSpPr>
          <p:nvPr>
            <p:ph type="sldImg"/>
          </p:nvPr>
        </p:nvSpPr>
        <p:spPr bwMode="auto">
          <a:xfrm>
            <a:off x="-14282738" y="-11796713"/>
            <a:ext cx="16759238" cy="12571413"/>
          </a:xfrm>
          <a:prstGeom prst="rect">
            <a:avLst/>
          </a:prstGeom>
          <a:noFill/>
          <a:ln w="9525">
            <a:noFill/>
            <a:round/>
            <a:headEnd/>
            <a:tailEnd/>
          </a:ln>
          <a:effectLst/>
        </p:spPr>
      </p:sp>
      <p:sp>
        <p:nvSpPr>
          <p:cNvPr id="2052" name="Rectangle 4"/>
          <p:cNvSpPr>
            <a:spLocks noGrp="1" noChangeArrowheads="1"/>
          </p:cNvSpPr>
          <p:nvPr>
            <p:ph type="body"/>
          </p:nvPr>
        </p:nvSpPr>
        <p:spPr bwMode="auto">
          <a:xfrm>
            <a:off x="709931" y="4860926"/>
            <a:ext cx="5676262" cy="46005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C02B2CA-B309-4CED-99D6-73A6B26D1F93}" type="slidenum">
              <a:rPr lang="es-ES" smtClean="0"/>
              <a:t>1</a:t>
            </a:fld>
            <a:endParaRPr lang="es-ES"/>
          </a:p>
        </p:txBody>
      </p:sp>
    </p:spTree>
    <p:extLst>
      <p:ext uri="{BB962C8B-B14F-4D97-AF65-F5344CB8AC3E}">
        <p14:creationId xmlns:p14="http://schemas.microsoft.com/office/powerpoint/2010/main" val="293930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8254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r>
              <a:rPr lang="es-ES"/>
              <a:t>Esto significa que para calcular el efecto de un conjunto de cargas fuente sobre cierta carga prueba, se puede proceder calculando el efecto de cada una de las cargas fuentes sobre la carga prueba para obtener el efecto total como la suma de los efectos parciales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s-ES"/>
              <a:t>se pueden poner las</a:t>
            </a:r>
            <a:r>
              <a:rPr lang="es-ES" baseline="0"/>
              <a:t> soluciones o resolver en pizarra</a:t>
            </a:r>
            <a:endParaRPr lang="es-ES"/>
          </a:p>
          <a:p>
            <a:endParaRPr lang="es-ES"/>
          </a:p>
        </p:txBody>
      </p:sp>
    </p:spTree>
    <p:extLst>
      <p:ext uri="{BB962C8B-B14F-4D97-AF65-F5344CB8AC3E}">
        <p14:creationId xmlns:p14="http://schemas.microsoft.com/office/powerpoint/2010/main" val="87136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r>
              <a:rPr lang="es-ES"/>
              <a:t>se pueden poner las</a:t>
            </a:r>
            <a:r>
              <a:rPr lang="es-ES" baseline="0"/>
              <a:t> soluciones o resolver en pizarra</a:t>
            </a:r>
            <a:endParaRPr lang="es-ES"/>
          </a:p>
        </p:txBody>
      </p:sp>
    </p:spTree>
    <p:extLst>
      <p:ext uri="{BB962C8B-B14F-4D97-AF65-F5344CB8AC3E}">
        <p14:creationId xmlns:p14="http://schemas.microsoft.com/office/powerpoint/2010/main" val="50918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r>
              <a:rPr lang="es-ES"/>
              <a:t>Propuesto 3 es el 1 de la hoja de años anteriores</a:t>
            </a:r>
          </a:p>
          <a:p>
            <a:r>
              <a:rPr lang="es-ES"/>
              <a:t>1 y 2 tengo las soluciones</a:t>
            </a:r>
            <a:r>
              <a:rPr lang="es-ES" baseline="0"/>
              <a:t> las pongo a continuación en modo </a:t>
            </a:r>
            <a:r>
              <a:rPr lang="es-ES" baseline="0" err="1"/>
              <a:t>diapo</a:t>
            </a:r>
            <a:r>
              <a:rPr lang="es-ES" baseline="0"/>
              <a:t> oculta</a:t>
            </a:r>
            <a:endParaRPr lang="es-ES"/>
          </a:p>
        </p:txBody>
      </p:sp>
    </p:spTree>
    <p:extLst>
      <p:ext uri="{BB962C8B-B14F-4D97-AF65-F5344CB8AC3E}">
        <p14:creationId xmlns:p14="http://schemas.microsoft.com/office/powerpoint/2010/main" val="385158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3093" y="9721107"/>
            <a:ext cx="3077739"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30</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4325" y="-11796713"/>
            <a:ext cx="16762413"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154464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84340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12326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75092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3093" y="9721107"/>
            <a:ext cx="3077739"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44</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4325" y="-11796713"/>
            <a:ext cx="16762413"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69514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xfrm>
            <a:off x="-14284325" y="-11796713"/>
            <a:ext cx="16762413" cy="12571413"/>
          </a:xfrm>
          <a:noFill/>
          <a:ln>
            <a:solidFill>
              <a:srgbClr val="000000"/>
            </a:solidFill>
            <a:miter lim="800000"/>
            <a:headEnd/>
            <a:tailEnd/>
          </a:ln>
        </p:spPr>
      </p:sp>
      <p:sp>
        <p:nvSpPr>
          <p:cNvPr id="3686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3686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6511BA-EC19-4B74-A5B9-058060688CC4}" type="slidenum">
              <a:rPr lang="es-ES"/>
              <a:pPr fontAlgn="base">
                <a:spcBef>
                  <a:spcPct val="0"/>
                </a:spcBef>
                <a:spcAft>
                  <a:spcPct val="0"/>
                </a:spcAft>
              </a:pPr>
              <a:t>4</a:t>
            </a:fld>
            <a:endParaRPr lang="es-ES"/>
          </a:p>
        </p:txBody>
      </p:sp>
    </p:spTree>
    <p:extLst>
      <p:ext uri="{BB962C8B-B14F-4D97-AF65-F5344CB8AC3E}">
        <p14:creationId xmlns:p14="http://schemas.microsoft.com/office/powerpoint/2010/main" val="180663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885020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55892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107082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413436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02397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2846067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12163D2-712E-4FB1-B2FF-76EF98001D01}" type="slidenum">
              <a:rPr lang="es-ES" smtClean="0"/>
              <a:pPr/>
              <a:t>58</a:t>
            </a:fld>
            <a:endParaRPr lang="es-ES"/>
          </a:p>
        </p:txBody>
      </p:sp>
      <p:sp>
        <p:nvSpPr>
          <p:cNvPr id="29699" name="Rectangle 2"/>
          <p:cNvSpPr>
            <a:spLocks noGrp="1" noRot="1" noChangeAspect="1" noChangeArrowheads="1" noTextEdit="1"/>
          </p:cNvSpPr>
          <p:nvPr>
            <p:ph type="sldImg"/>
          </p:nvPr>
        </p:nvSpPr>
        <p:spPr>
          <a:xfrm>
            <a:off x="-14284325" y="-11796713"/>
            <a:ext cx="16762413" cy="12571413"/>
          </a:xfrm>
          <a:ln/>
        </p:spPr>
      </p:sp>
      <p:sp>
        <p:nvSpPr>
          <p:cNvPr id="2970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61266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42018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85249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179806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375579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12163D2-712E-4FB1-B2FF-76EF98001D01}" type="slidenum">
              <a:rPr lang="es-ES" smtClean="0"/>
              <a:pPr/>
              <a:t>62</a:t>
            </a:fld>
            <a:endParaRPr lang="es-ES"/>
          </a:p>
        </p:txBody>
      </p:sp>
      <p:sp>
        <p:nvSpPr>
          <p:cNvPr id="29699" name="Rectangle 2"/>
          <p:cNvSpPr>
            <a:spLocks noGrp="1" noRot="1" noChangeAspect="1" noChangeArrowheads="1" noTextEdit="1"/>
          </p:cNvSpPr>
          <p:nvPr>
            <p:ph type="sldImg"/>
          </p:nvPr>
        </p:nvSpPr>
        <p:spPr>
          <a:xfrm>
            <a:off x="-14284325" y="-11796713"/>
            <a:ext cx="16762413" cy="12571413"/>
          </a:xfrm>
          <a:ln/>
        </p:spPr>
      </p:sp>
      <p:sp>
        <p:nvSpPr>
          <p:cNvPr id="2970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684500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r>
              <a:rPr lang="es-ES"/>
              <a:t>ejercicio 4 hoja de problemas</a:t>
            </a:r>
          </a:p>
        </p:txBody>
      </p:sp>
    </p:spTree>
    <p:extLst>
      <p:ext uri="{BB962C8B-B14F-4D97-AF65-F5344CB8AC3E}">
        <p14:creationId xmlns:p14="http://schemas.microsoft.com/office/powerpoint/2010/main" val="1698156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3093" y="9721107"/>
            <a:ext cx="3077739"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69</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4325" y="-11796713"/>
            <a:ext cx="16762413"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388291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475937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91032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620049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09930" y="4860926"/>
            <a:ext cx="5677850" cy="4602163"/>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4098587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r>
              <a:rPr lang="es-ES"/>
              <a:t>de las hojas</a:t>
            </a:r>
            <a:r>
              <a:rPr lang="es-ES" baseline="0"/>
              <a:t> de problemas número 9</a:t>
            </a:r>
            <a:endParaRPr lang="es-ES"/>
          </a:p>
        </p:txBody>
      </p:sp>
    </p:spTree>
    <p:extLst>
      <p:ext uri="{BB962C8B-B14F-4D97-AF65-F5344CB8AC3E}">
        <p14:creationId xmlns:p14="http://schemas.microsoft.com/office/powerpoint/2010/main" val="358283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45F7A81-E8CB-46E9-9CF8-AEAAEA6E7BEC}" type="slidenum">
              <a:rPr lang="es-ES" smtClean="0"/>
              <a:pPr/>
              <a:t>12</a:t>
            </a:fld>
            <a:endParaRPr lang="es-ES"/>
          </a:p>
        </p:txBody>
      </p:sp>
      <p:sp>
        <p:nvSpPr>
          <p:cNvPr id="28675" name="Rectangle 2"/>
          <p:cNvSpPr>
            <a:spLocks noGrp="1" noRot="1" noChangeAspect="1" noChangeArrowheads="1" noTextEdit="1"/>
          </p:cNvSpPr>
          <p:nvPr>
            <p:ph type="sldImg"/>
          </p:nvPr>
        </p:nvSpPr>
        <p:spPr>
          <a:xfrm>
            <a:off x="-14284325" y="-11796713"/>
            <a:ext cx="16762413" cy="12571413"/>
          </a:xfrm>
          <a:ln/>
        </p:spPr>
      </p:sp>
      <p:sp>
        <p:nvSpPr>
          <p:cNvPr id="286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26505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61821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284325" y="-11796713"/>
            <a:ext cx="16762413" cy="12571413"/>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5BD914F6-AB87-4C72-A227-41921F86A599}" type="slidenum">
              <a:rPr lang="es-ES" smtClean="0"/>
              <a:pPr>
                <a:defRPr/>
              </a:pPr>
              <a:t>16</a:t>
            </a:fld>
            <a:endParaRPr lang="es-ES"/>
          </a:p>
        </p:txBody>
      </p:sp>
    </p:spTree>
    <p:extLst>
      <p:ext uri="{BB962C8B-B14F-4D97-AF65-F5344CB8AC3E}">
        <p14:creationId xmlns:p14="http://schemas.microsoft.com/office/powerpoint/2010/main" val="187548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4023093" y="9721107"/>
            <a:ext cx="3077739" cy="511731"/>
          </a:xfrm>
          <a:prstGeom prst="rect">
            <a:avLst/>
          </a:prstGeom>
          <a:noFill/>
        </p:spPr>
        <p:txBody>
          <a:bodyPr lIns="99048" tIns="49524" rIns="99048" bIns="49524"/>
          <a:lstStyle/>
          <a:p>
            <a:fld id="{31DC8404-33C8-4062-9424-78C16864F8AB}" type="slidenum">
              <a:rPr lang="es-ES_tradnl">
                <a:latin typeface="Arial" pitchFamily="39" charset="0"/>
                <a:ea typeface="ＭＳ Ｐゴシック" pitchFamily="39" charset="-128"/>
                <a:cs typeface="ＭＳ Ｐゴシック" pitchFamily="39" charset="-128"/>
              </a:rPr>
              <a:pPr/>
              <a:t>18</a:t>
            </a:fld>
            <a:endParaRPr lang="es-ES_tradnl">
              <a:latin typeface="Arial" pitchFamily="39" charset="0"/>
              <a:ea typeface="ＭＳ Ｐゴシック" pitchFamily="39" charset="-128"/>
              <a:cs typeface="ＭＳ Ｐゴシック" pitchFamily="39" charset="-128"/>
            </a:endParaRPr>
          </a:p>
        </p:txBody>
      </p:sp>
      <p:sp>
        <p:nvSpPr>
          <p:cNvPr id="15363" name="Rectangle 2"/>
          <p:cNvSpPr>
            <a:spLocks noGrp="1" noRot="1" noChangeAspect="1" noChangeArrowheads="1"/>
          </p:cNvSpPr>
          <p:nvPr>
            <p:ph type="sldImg"/>
          </p:nvPr>
        </p:nvSpPr>
        <p:spPr>
          <a:xfrm>
            <a:off x="-14284325" y="-11796713"/>
            <a:ext cx="16762413" cy="12571413"/>
          </a:xfrm>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_tradnl">
              <a:latin typeface="Arial" pitchFamily="39" charset="0"/>
              <a:ea typeface="ＭＳ Ｐゴシック" pitchFamily="39" charset="-128"/>
              <a:cs typeface="ＭＳ Ｐゴシック" pitchFamily="39" charset="-128"/>
            </a:endParaRPr>
          </a:p>
        </p:txBody>
      </p:sp>
    </p:spTree>
    <p:extLst>
      <p:ext uri="{BB962C8B-B14F-4D97-AF65-F5344CB8AC3E}">
        <p14:creationId xmlns:p14="http://schemas.microsoft.com/office/powerpoint/2010/main" val="372881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270889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923925" y="755650"/>
            <a:ext cx="4968875" cy="372745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1197" y="4722194"/>
            <a:ext cx="5448044" cy="4470815"/>
          </a:xfrm>
          <a:prstGeom prst="rect">
            <a:avLst/>
          </a:prstGeom>
          <a:noFill/>
          <a:ln>
            <a:round/>
            <a:headEnd/>
            <a:tailEnd/>
          </a:ln>
        </p:spPr>
        <p:txBody>
          <a:bodyPr wrap="none" anchor="ctr"/>
          <a:lstStyle/>
          <a:p>
            <a:endParaRPr lang="es-ES"/>
          </a:p>
        </p:txBody>
      </p:sp>
    </p:spTree>
    <p:extLst>
      <p:ext uri="{BB962C8B-B14F-4D97-AF65-F5344CB8AC3E}">
        <p14:creationId xmlns:p14="http://schemas.microsoft.com/office/powerpoint/2010/main" val="46667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B8531A7C-B96D-4C20-AB5E-05241940BC8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F0EDE481-3280-496A-816B-276BDF4C0DE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128588"/>
            <a:ext cx="2055813" cy="5992812"/>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28588"/>
            <a:ext cx="6016625" cy="59928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F0B2BEBE-B90B-406E-913D-FF90EDC05D88}"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13B27-00EF-4B49-AF0E-C8191D854FC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90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36EBF9-7C77-45DE-BBC6-6CB5E8F073EE}"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0112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A111B-9AB2-4F18-872B-89B5936AE43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9973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87C2D1-359B-492E-BCA5-7FEEE548177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59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351415-C000-415B-ABA4-E455CCAF3A7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624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B82080-767F-4F2F-97ED-62186CE17EAF}"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516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31BDDD-63E9-4359-A9A6-E31096A71918}"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052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CAC495-2A1A-4958-BA92-8269D74207D2}"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944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15B4CB81-33FC-41F6-BA27-2D907B717373}"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A50CD8-CDD9-48D5-9259-B4A7E9218247}"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189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30C69E-BCCD-4DC9-AE01-8F4D46D086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5145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CD362-A21F-4339-8770-DDD9BF7157FD}"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186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13B27-00EF-4B49-AF0E-C8191D854FC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4719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36EBF9-7C77-45DE-BBC6-6CB5E8F073EE}"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5161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A111B-9AB2-4F18-872B-89B5936AE43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9771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87C2D1-359B-492E-BCA5-7FEEE548177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481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351415-C000-415B-ABA4-E455CCAF3A7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8132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B82080-767F-4F2F-97ED-62186CE17EAF}"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8646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31BDDD-63E9-4359-A9A6-E31096A71918}"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919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idx="10"/>
          </p:nvPr>
        </p:nvSpPr>
        <p:spPr/>
        <p:txBody>
          <a:bodyPr/>
          <a:lstStyle>
            <a:lvl1pPr>
              <a:defRPr/>
            </a:lvl1pPr>
          </a:lstStyle>
          <a:p>
            <a:endParaRPr lang="es-ES"/>
          </a:p>
        </p:txBody>
      </p:sp>
      <p:sp>
        <p:nvSpPr>
          <p:cNvPr id="5" name="4 Marcador de número de diapositiva"/>
          <p:cNvSpPr>
            <a:spLocks noGrp="1"/>
          </p:cNvSpPr>
          <p:nvPr>
            <p:ph type="sldNum" idx="11"/>
          </p:nvPr>
        </p:nvSpPr>
        <p:spPr/>
        <p:txBody>
          <a:bodyPr/>
          <a:lstStyle>
            <a:lvl1pPr>
              <a:defRPr/>
            </a:lvl1pPr>
          </a:lstStyle>
          <a:p>
            <a:fld id="{BDDEA38E-8E08-4C51-BA43-258AFEBE9E05}" type="slidenum">
              <a:rPr lang="es-ES"/>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CAC495-2A1A-4958-BA92-8269D74207D2}"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547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A50CD8-CDD9-48D5-9259-B4A7E9218247}"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703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30C69E-BCCD-4DC9-AE01-8F4D46D086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640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CD362-A21F-4339-8770-DDD9BF7157FD}"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0947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13B27-00EF-4B49-AF0E-C8191D854FC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0018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36EBF9-7C77-45DE-BBC6-6CB5E8F073EE}"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2396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A111B-9AB2-4F18-872B-89B5936AE43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85215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87C2D1-359B-492E-BCA5-7FEEE5481776}"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332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351415-C000-415B-ABA4-E455CCAF3A75}"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4322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B82080-767F-4F2F-97ED-62186CE17EAF}"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30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37CAFE00-BD5D-4AF9-AA76-BB633CD02EEA}"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31BDDD-63E9-4359-A9A6-E31096A71918}"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454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CAC495-2A1A-4958-BA92-8269D74207D2}"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0284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A50CD8-CDD9-48D5-9259-B4A7E9218247}"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063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30C69E-BCCD-4DC9-AE01-8F4D46D086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0636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CD362-A21F-4339-8770-DDD9BF7157FD}"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989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idx="10"/>
          </p:nvPr>
        </p:nvSpPr>
        <p:spPr/>
        <p:txBody>
          <a:bodyPr/>
          <a:lstStyle>
            <a:lvl1pPr>
              <a:defRPr/>
            </a:lvl1pPr>
          </a:lstStyle>
          <a:p>
            <a:endParaRPr lang="es-ES"/>
          </a:p>
        </p:txBody>
      </p:sp>
      <p:sp>
        <p:nvSpPr>
          <p:cNvPr id="8" name="7 Marcador de número de diapositiva"/>
          <p:cNvSpPr>
            <a:spLocks noGrp="1"/>
          </p:cNvSpPr>
          <p:nvPr>
            <p:ph type="sldNum" idx="11"/>
          </p:nvPr>
        </p:nvSpPr>
        <p:spPr/>
        <p:txBody>
          <a:bodyPr/>
          <a:lstStyle>
            <a:lvl1pPr>
              <a:defRPr/>
            </a:lvl1pPr>
          </a:lstStyle>
          <a:p>
            <a:fld id="{ADC57C5E-EE62-4FCF-BD75-F3C31B3D143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idx="10"/>
          </p:nvPr>
        </p:nvSpPr>
        <p:spPr/>
        <p:txBody>
          <a:bodyPr/>
          <a:lstStyle>
            <a:lvl1pPr>
              <a:defRPr/>
            </a:lvl1pPr>
          </a:lstStyle>
          <a:p>
            <a:endParaRPr lang="es-ES"/>
          </a:p>
        </p:txBody>
      </p:sp>
      <p:sp>
        <p:nvSpPr>
          <p:cNvPr id="4" name="3 Marcador de número de diapositiva"/>
          <p:cNvSpPr>
            <a:spLocks noGrp="1"/>
          </p:cNvSpPr>
          <p:nvPr>
            <p:ph type="sldNum" idx="11"/>
          </p:nvPr>
        </p:nvSpPr>
        <p:spPr/>
        <p:txBody>
          <a:bodyPr/>
          <a:lstStyle>
            <a:lvl1pPr>
              <a:defRPr/>
            </a:lvl1pPr>
          </a:lstStyle>
          <a:p>
            <a:fld id="{BB758FAE-4384-4B78-8AC6-A5F19C2A2EE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endParaRPr lang="es-ES"/>
          </a:p>
        </p:txBody>
      </p:sp>
      <p:sp>
        <p:nvSpPr>
          <p:cNvPr id="3" name="2 Marcador de número de diapositiva"/>
          <p:cNvSpPr>
            <a:spLocks noGrp="1"/>
          </p:cNvSpPr>
          <p:nvPr>
            <p:ph type="sldNum" idx="11"/>
          </p:nvPr>
        </p:nvSpPr>
        <p:spPr/>
        <p:txBody>
          <a:bodyPr/>
          <a:lstStyle>
            <a:lvl1pPr>
              <a:defRPr/>
            </a:lvl1pPr>
          </a:lstStyle>
          <a:p>
            <a:fld id="{220FF96A-84B1-4617-8691-E88A65768F84}"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A7FDAF74-23C7-41F8-B73A-456D433A8B5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idx="10"/>
          </p:nvPr>
        </p:nvSpPr>
        <p:spPr/>
        <p:txBody>
          <a:bodyPr/>
          <a:lstStyle>
            <a:lvl1pPr>
              <a:defRPr/>
            </a:lvl1pPr>
          </a:lstStyle>
          <a:p>
            <a:endParaRPr lang="es-ES"/>
          </a:p>
        </p:txBody>
      </p:sp>
      <p:sp>
        <p:nvSpPr>
          <p:cNvPr id="6" name="5 Marcador de número de diapositiva"/>
          <p:cNvSpPr>
            <a:spLocks noGrp="1"/>
          </p:cNvSpPr>
          <p:nvPr>
            <p:ph type="sldNum" idx="11"/>
          </p:nvPr>
        </p:nvSpPr>
        <p:spPr/>
        <p:txBody>
          <a:bodyPr/>
          <a:lstStyle>
            <a:lvl1pPr>
              <a:defRPr/>
            </a:lvl1pPr>
          </a:lstStyle>
          <a:p>
            <a:fld id="{ABD3BE60-48A5-4BF1-9CD7-54DCC885DCBF}"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4838"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4838" cy="4521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s-ES"/>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en-US"/>
          </a:p>
        </p:txBody>
      </p:sp>
      <p:sp>
        <p:nvSpPr>
          <p:cNvPr id="1029" name="Rectangle 5"/>
          <p:cNvSpPr>
            <a:spLocks noGrp="1" noChangeArrowheads="1"/>
          </p:cNvSpPr>
          <p:nvPr>
            <p:ph type="sldNum"/>
          </p:nvPr>
        </p:nvSpPr>
        <p:spPr bwMode="auto">
          <a:xfrm>
            <a:off x="6553200" y="6353175"/>
            <a:ext cx="2128838"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9569C256-F4B3-4F3B-9179-7C340530059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34ED0C-78DC-4BFD-92B8-BA6BC89C0D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2032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34ED0C-78DC-4BFD-92B8-BA6BC89C0D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7127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34ED0C-78DC-4BFD-92B8-BA6BC89C0DF9}" type="slidenum">
              <a:rPr kumimoji="0" lang="es-E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12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6.gif"/><Relationship Id="rId7"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4.wmf"/><Relationship Id="rId3" Type="http://schemas.openxmlformats.org/officeDocument/2006/relationships/image" Target="../media/image29.jpeg"/><Relationship Id="rId7" Type="http://schemas.openxmlformats.org/officeDocument/2006/relationships/image" Target="../media/image31.wmf"/><Relationship Id="rId12"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2.wmf"/></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9.xml"/><Relationship Id="rId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10.bin"/><Relationship Id="rId1" Type="http://schemas.openxmlformats.org/officeDocument/2006/relationships/slideLayout" Target="../slideLayouts/slideLayout24.xml"/><Relationship Id="rId5" Type="http://schemas.openxmlformats.org/officeDocument/2006/relationships/image" Target="../media/image54.w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8.wmf"/><Relationship Id="rId2" Type="http://schemas.openxmlformats.org/officeDocument/2006/relationships/oleObject" Target="../embeddings/oleObject12.bin"/><Relationship Id="rId1" Type="http://schemas.openxmlformats.org/officeDocument/2006/relationships/slideLayout" Target="../slideLayouts/slideLayout24.xml"/><Relationship Id="rId6" Type="http://schemas.openxmlformats.org/officeDocument/2006/relationships/oleObject" Target="../embeddings/oleObject13.bin"/><Relationship Id="rId5" Type="http://schemas.openxmlformats.org/officeDocument/2006/relationships/image" Target="../media/image54.w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53.wmf"/><Relationship Id="rId5" Type="http://schemas.openxmlformats.org/officeDocument/2006/relationships/oleObject" Target="../embeddings/oleObject10.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17.bin"/><Relationship Id="rId1" Type="http://schemas.openxmlformats.org/officeDocument/2006/relationships/slideLayout" Target="../slideLayouts/slideLayout29.xml"/><Relationship Id="rId6" Type="http://schemas.openxmlformats.org/officeDocument/2006/relationships/image" Target="../media/image62.wmf"/><Relationship Id="rId5" Type="http://schemas.openxmlformats.org/officeDocument/2006/relationships/oleObject" Target="../embeddings/oleObject18.bin"/><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28XFfGRyQRQ"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9.bin"/><Relationship Id="rId7" Type="http://schemas.openxmlformats.org/officeDocument/2006/relationships/image" Target="../media/image65.wmf"/><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oleObject" Target="../embeddings/oleObject20.bin"/><Relationship Id="rId5" Type="http://schemas.openxmlformats.org/officeDocument/2006/relationships/image" Target="../media/image64.jpeg"/><Relationship Id="rId4" Type="http://schemas.openxmlformats.org/officeDocument/2006/relationships/image" Target="../media/image63.wmf"/><Relationship Id="rId9" Type="http://schemas.openxmlformats.org/officeDocument/2006/relationships/image" Target="../media/image66.wmf"/></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67.wmf"/><Relationship Id="rId5" Type="http://schemas.openxmlformats.org/officeDocument/2006/relationships/oleObject" Target="../embeddings/oleObject23.bin"/><Relationship Id="rId4" Type="http://schemas.openxmlformats.org/officeDocument/2006/relationships/image" Target="../media/image6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67.wmf"/><Relationship Id="rId5" Type="http://schemas.openxmlformats.org/officeDocument/2006/relationships/oleObject" Target="../embeddings/oleObject25.bin"/><Relationship Id="rId4" Type="http://schemas.openxmlformats.org/officeDocument/2006/relationships/image" Target="../media/image68.wmf"/></Relationships>
</file>

<file path=ppt/slides/_rels/slide54.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53.wmf"/><Relationship Id="rId5" Type="http://schemas.openxmlformats.org/officeDocument/2006/relationships/oleObject" Target="../embeddings/oleObject27.bin"/><Relationship Id="rId10" Type="http://schemas.openxmlformats.org/officeDocument/2006/relationships/image" Target="../media/image70.wmf"/><Relationship Id="rId4" Type="http://schemas.openxmlformats.org/officeDocument/2006/relationships/image" Target="../media/image68.wmf"/><Relationship Id="rId9"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71.wmf"/><Relationship Id="rId5" Type="http://schemas.openxmlformats.org/officeDocument/2006/relationships/oleObject" Target="../embeddings/oleObject31.bin"/><Relationship Id="rId4" Type="http://schemas.openxmlformats.org/officeDocument/2006/relationships/image" Target="../media/image62.wmf"/></Relationships>
</file>

<file path=ppt/slides/_rels/slide5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32.bin"/><Relationship Id="rId1" Type="http://schemas.openxmlformats.org/officeDocument/2006/relationships/slideLayout" Target="../slideLayouts/slideLayout29.xml"/><Relationship Id="rId5" Type="http://schemas.openxmlformats.org/officeDocument/2006/relationships/image" Target="../media/image73.wmf"/><Relationship Id="rId4" Type="http://schemas.openxmlformats.org/officeDocument/2006/relationships/oleObject" Target="../embeddings/oleObject33.bin"/></Relationships>
</file>

<file path=ppt/slides/_rels/slide57.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103.png"/><Relationship Id="rId2" Type="http://schemas.openxmlformats.org/officeDocument/2006/relationships/oleObject" Target="../embeddings/oleObject34.bin"/><Relationship Id="rId1" Type="http://schemas.openxmlformats.org/officeDocument/2006/relationships/slideLayout" Target="../slideLayouts/slideLayout40.xml"/><Relationship Id="rId5" Type="http://schemas.openxmlformats.org/officeDocument/2006/relationships/image" Target="../media/image69.wmf"/><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76.gif"/><Relationship Id="rId5" Type="http://schemas.openxmlformats.org/officeDocument/2006/relationships/oleObject" Target="../embeddings/oleObject37.bin"/><Relationship Id="rId4" Type="http://schemas.openxmlformats.org/officeDocument/2006/relationships/image" Target="../media/image75.wmf"/></Relationships>
</file>

<file path=ppt/slides/_rels/slide5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79.wmf"/><Relationship Id="rId5" Type="http://schemas.openxmlformats.org/officeDocument/2006/relationships/oleObject" Target="../embeddings/oleObject39.bin"/><Relationship Id="rId4" Type="http://schemas.openxmlformats.org/officeDocument/2006/relationships/image" Target="../media/image78.wmf"/></Relationships>
</file>

<file path=ppt/slides/_rels/slide6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81.wmf"/><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80.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78.wmf"/><Relationship Id="rId4" Type="http://schemas.openxmlformats.org/officeDocument/2006/relationships/image" Target="../media/image53.wmf"/><Relationship Id="rId9" Type="http://schemas.openxmlformats.org/officeDocument/2006/relationships/oleObject" Target="../embeddings/oleObject44.bin"/><Relationship Id="rId14" Type="http://schemas.openxmlformats.org/officeDocument/2006/relationships/image" Target="../media/image82.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7.bin"/><Relationship Id="rId7" Type="http://schemas.openxmlformats.org/officeDocument/2006/relationships/image" Target="../media/image83.wmf"/><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image" Target="../media/image75.wmf"/><Relationship Id="rId9" Type="http://schemas.openxmlformats.org/officeDocument/2006/relationships/image" Target="../media/image84.wmf"/></Relationships>
</file>

<file path=ppt/slides/_rels/slide63.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gif"/><Relationship Id="rId1" Type="http://schemas.openxmlformats.org/officeDocument/2006/relationships/slideLayout" Target="../slideLayouts/slideLayout29.xml"/><Relationship Id="rId6" Type="http://schemas.openxmlformats.org/officeDocument/2006/relationships/image" Target="../media/image89.gif"/><Relationship Id="rId5" Type="http://schemas.openxmlformats.org/officeDocument/2006/relationships/image" Target="../media/image88.gif"/><Relationship Id="rId4" Type="http://schemas.openxmlformats.org/officeDocument/2006/relationships/image" Target="../media/image87.gif"/></Relationships>
</file>

<file path=ppt/slides/_rels/slide64.xml.rels><?xml version="1.0" encoding="UTF-8" standalone="yes"?>
<Relationships xmlns="http://schemas.openxmlformats.org/package/2006/relationships"><Relationship Id="rId3" Type="http://schemas.openxmlformats.org/officeDocument/2006/relationships/hyperlink" Target="mailto:teresa.martin@upm.es" TargetMode="External"/><Relationship Id="rId2" Type="http://schemas.openxmlformats.org/officeDocument/2006/relationships/image" Target="../media/image90.png"/><Relationship Id="rId1" Type="http://schemas.openxmlformats.org/officeDocument/2006/relationships/slideLayout" Target="../slideLayouts/slideLayout29.xml"/><Relationship Id="rId4" Type="http://schemas.openxmlformats.org/officeDocument/2006/relationships/hyperlink" Target="mailto:ana.serrano@upm.es"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9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101.wmf"/><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oleObject" Target="../embeddings/oleObject53.bin"/><Relationship Id="rId5" Type="http://schemas.openxmlformats.org/officeDocument/2006/relationships/image" Target="../media/image100.jpeg"/><Relationship Id="rId4" Type="http://schemas.openxmlformats.org/officeDocument/2006/relationships/image" Target="../media/image99.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oleObject" Target="../embeddings/oleObject54.bin"/><Relationship Id="rId7" Type="http://schemas.openxmlformats.org/officeDocument/2006/relationships/image" Target="../media/image103.jpe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102.wmf"/><Relationship Id="rId5" Type="http://schemas.openxmlformats.org/officeDocument/2006/relationships/oleObject" Target="../embeddings/oleObject55.bin"/><Relationship Id="rId4" Type="http://schemas.openxmlformats.org/officeDocument/2006/relationships/image" Target="../media/image99.wmf"/><Relationship Id="rId9" Type="http://schemas.openxmlformats.org/officeDocument/2006/relationships/image" Target="../media/image104.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105.wmf"/><Relationship Id="rId5" Type="http://schemas.openxmlformats.org/officeDocument/2006/relationships/oleObject" Target="../embeddings/oleObject58.bin"/><Relationship Id="rId4" Type="http://schemas.openxmlformats.org/officeDocument/2006/relationships/image" Target="../media/image68.wmf"/></Relationships>
</file>

<file path=ppt/slides/_rels/slide7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108.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hyperlink" Target="https://tv.urjc.es/video/5b487a38d68b1469418b4581" TargetMode="External"/><Relationship Id="rId2" Type="http://schemas.openxmlformats.org/officeDocument/2006/relationships/hyperlink" Target="https://tv.urjc.es/video/5b486fb7d68b14072d8b456b" TargetMode="External"/><Relationship Id="rId1" Type="http://schemas.openxmlformats.org/officeDocument/2006/relationships/slideLayout" Target="../slideLayouts/slideLayout7.xml"/><Relationship Id="rId4" Type="http://schemas.openxmlformats.org/officeDocument/2006/relationships/hyperlink" Target="https://tv.urjc.es/video/5b4881b4d68b149e548b4585"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IEP5IM4N7GE&amp;t=23s&amp;ab_channel=QuantumFracture" TargetMode="External"/><Relationship Id="rId2" Type="http://schemas.openxmlformats.org/officeDocument/2006/relationships/hyperlink" Target="https://www.youtube.com/watch?v=QBTgzYmkC_I&amp;ab_channel=QuantumFracture" TargetMode="External"/><Relationship Id="rId1" Type="http://schemas.openxmlformats.org/officeDocument/2006/relationships/slideLayout" Target="../slideLayouts/slideLayout7.xml"/><Relationship Id="rId5" Type="http://schemas.openxmlformats.org/officeDocument/2006/relationships/hyperlink" Target="https://youtu.be/Obh1NVyz_No" TargetMode="External"/><Relationship Id="rId4" Type="http://schemas.openxmlformats.org/officeDocument/2006/relationships/hyperlink" Target="https://youtu.be/xVMlGRcp54U"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82.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youtu.be/QB0tb8RRoSg" TargetMode="External"/><Relationship Id="rId2" Type="http://schemas.openxmlformats.org/officeDocument/2006/relationships/hyperlink" Target="https://youtu.be/mIEKYQrb9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06388" y="523875"/>
            <a:ext cx="8531225"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2400" b="1">
              <a:latin typeface="Arial" panose="020B0604020202020204" pitchFamily="34" charset="0"/>
            </a:endParaRPr>
          </a:p>
          <a:p>
            <a:pPr algn="ctr" eaLnBrk="1" hangingPunct="1">
              <a:spcBef>
                <a:spcPct val="0"/>
              </a:spcBef>
              <a:buFontTx/>
              <a:buNone/>
            </a:pPr>
            <a:r>
              <a:rPr lang="es-ES_tradnl" altLang="es-ES" sz="4000" b="1">
                <a:solidFill>
                  <a:srgbClr val="0000FF"/>
                </a:solidFill>
                <a:latin typeface="Arial" panose="020B0604020202020204" pitchFamily="34" charset="0"/>
              </a:rPr>
              <a:t>ELECTROMAGNETISMO </a:t>
            </a:r>
          </a:p>
          <a:p>
            <a:pPr algn="ctr" eaLnBrk="1" hangingPunct="1">
              <a:spcBef>
                <a:spcPct val="0"/>
              </a:spcBef>
              <a:buFontTx/>
              <a:buNone/>
            </a:pPr>
            <a:r>
              <a:rPr lang="es-ES_tradnl" altLang="es-ES" sz="2400" b="1">
                <a:solidFill>
                  <a:srgbClr val="0000FF"/>
                </a:solidFill>
                <a:latin typeface="Arial" panose="020B0604020202020204" pitchFamily="34" charset="0"/>
              </a:rPr>
              <a:t>Curso : 2020/202</a:t>
            </a:r>
            <a:r>
              <a:rPr lang="es-ES" altLang="es-ES" sz="2400" b="1">
                <a:solidFill>
                  <a:srgbClr val="0000FF"/>
                </a:solidFill>
                <a:latin typeface="Arial" panose="020B0604020202020204" pitchFamily="34" charset="0"/>
              </a:rPr>
              <a:t>1</a:t>
            </a:r>
            <a:endParaRPr lang="es-ES" altLang="es-ES" sz="2400" b="1">
              <a:latin typeface="Arial" panose="020B0604020202020204" pitchFamily="34" charset="0"/>
            </a:endParaRPr>
          </a:p>
          <a:p>
            <a:pPr algn="ctr" eaLnBrk="1" hangingPunct="1">
              <a:spcBef>
                <a:spcPct val="0"/>
              </a:spcBef>
              <a:buFontTx/>
              <a:buNone/>
            </a:pPr>
            <a:endParaRPr lang="es-ES" altLang="es-ES" sz="2400" b="1">
              <a:latin typeface="Arial" panose="020B0604020202020204" pitchFamily="34" charset="0"/>
            </a:endParaRPr>
          </a:p>
          <a:p>
            <a:pPr algn="ctr" eaLnBrk="1" hangingPunct="1">
              <a:spcBef>
                <a:spcPct val="0"/>
              </a:spcBef>
              <a:buFontTx/>
              <a:buNone/>
            </a:pPr>
            <a:r>
              <a:rPr lang="es-ES" altLang="es-ES" sz="2400" b="1">
                <a:latin typeface="Arial" panose="020B0604020202020204" pitchFamily="34" charset="0"/>
              </a:rPr>
              <a:t>1er curso Grado en Ingeniería Informática</a:t>
            </a:r>
          </a:p>
          <a:p>
            <a:pPr eaLnBrk="1" hangingPunct="1">
              <a:spcBef>
                <a:spcPct val="0"/>
              </a:spcBef>
              <a:buFontTx/>
              <a:buNone/>
            </a:pPr>
            <a:endParaRPr lang="es-ES" altLang="es-ES" sz="2400" b="1">
              <a:solidFill>
                <a:srgbClr val="0000FF"/>
              </a:solidFill>
              <a:latin typeface="Arial" panose="020B0604020202020204" pitchFamily="34" charset="0"/>
            </a:endParaRPr>
          </a:p>
        </p:txBody>
      </p:sp>
      <p:pic>
        <p:nvPicPr>
          <p:cNvPr id="410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2571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8263" y="0"/>
            <a:ext cx="14557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672647" y="3537393"/>
            <a:ext cx="2096600" cy="76944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4400" dirty="0"/>
              <a:t>Tema 2a</a:t>
            </a:r>
          </a:p>
        </p:txBody>
      </p:sp>
    </p:spTree>
    <p:extLst>
      <p:ext uri="{BB962C8B-B14F-4D97-AF65-F5344CB8AC3E}">
        <p14:creationId xmlns:p14="http://schemas.microsoft.com/office/powerpoint/2010/main" val="97090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611560" y="1052736"/>
            <a:ext cx="8247856" cy="4936865"/>
          </a:xfrm>
          <a:prstGeom prst="rect">
            <a:avLst/>
          </a:prstGeom>
          <a:noFill/>
        </p:spPr>
        <p:txBody>
          <a:bodyPr wrap="square" rtlCol="0">
            <a:spAutoFit/>
          </a:bodyPr>
          <a:lstStyle/>
          <a:p>
            <a:r>
              <a:rPr lang="es-ES"/>
              <a:t>Vamos a  empezar por los conceptos más sencillos:</a:t>
            </a:r>
          </a:p>
          <a:p>
            <a:pPr marL="457200" indent="-457200">
              <a:buFont typeface="Wingdings" panose="05000000000000000000" pitchFamily="2" charset="2"/>
              <a:buChar char="Ø"/>
            </a:pPr>
            <a:r>
              <a:rPr lang="es-ES"/>
              <a:t>DEFINICIÓN DE CARGAS ELÉCTRICAS</a:t>
            </a:r>
          </a:p>
          <a:p>
            <a:pPr marL="457200" indent="-457200">
              <a:buFont typeface="Wingdings" panose="05000000000000000000" pitchFamily="2" charset="2"/>
              <a:buChar char="Ø"/>
            </a:pPr>
            <a:r>
              <a:rPr lang="es-ES"/>
              <a:t>ELECTROSTÁTICA: cargas </a:t>
            </a:r>
            <a:r>
              <a:rPr lang="es-ES">
                <a:solidFill>
                  <a:schemeClr val="accent1">
                    <a:lumMod val="75000"/>
                  </a:schemeClr>
                </a:solidFill>
              </a:rPr>
              <a:t>en reposo </a:t>
            </a:r>
            <a:r>
              <a:rPr lang="es-ES"/>
              <a:t>(nada cambia con el tiempo)</a:t>
            </a:r>
          </a:p>
          <a:p>
            <a:pPr marL="457200" indent="-457200">
              <a:buFont typeface="Wingdings" panose="05000000000000000000" pitchFamily="2" charset="2"/>
              <a:buChar char="Ø"/>
            </a:pPr>
            <a:r>
              <a:rPr lang="es-ES"/>
              <a:t>Estudiaremos en este tema qué sucede cuando trabajamos </a:t>
            </a:r>
            <a:r>
              <a:rPr lang="es-ES">
                <a:solidFill>
                  <a:schemeClr val="accent1">
                    <a:lumMod val="75000"/>
                  </a:schemeClr>
                </a:solidFill>
              </a:rPr>
              <a:t>en vacío </a:t>
            </a:r>
            <a:r>
              <a:rPr lang="es-ES"/>
              <a:t>(en ausencia de material)</a:t>
            </a:r>
          </a:p>
          <a:p>
            <a:pPr marL="457200" indent="-457200">
              <a:buFontTx/>
              <a:buChar char="-"/>
            </a:pPr>
            <a:endParaRPr lang="es-ES"/>
          </a:p>
        </p:txBody>
      </p:sp>
      <p:sp>
        <p:nvSpPr>
          <p:cNvPr id="7" name="CuadroTexto 6"/>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ELECTRICIDAD Y ELECTROSTÁTICA</a:t>
            </a:r>
          </a:p>
        </p:txBody>
      </p:sp>
    </p:spTree>
    <p:extLst>
      <p:ext uri="{BB962C8B-B14F-4D97-AF65-F5344CB8AC3E}">
        <p14:creationId xmlns:p14="http://schemas.microsoft.com/office/powerpoint/2010/main" val="55095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b="2111"/>
          <a:stretch/>
        </p:blipFill>
        <p:spPr>
          <a:xfrm>
            <a:off x="1646755" y="3011473"/>
            <a:ext cx="6571215" cy="3726126"/>
          </a:xfrm>
          <a:prstGeom prst="rect">
            <a:avLst/>
          </a:prstGeom>
        </p:spPr>
      </p:pic>
      <p:sp>
        <p:nvSpPr>
          <p:cNvPr id="8" name="CuadroTexto 7"/>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sp>
        <p:nvSpPr>
          <p:cNvPr id="3" name="Rectángulo 2"/>
          <p:cNvSpPr/>
          <p:nvPr/>
        </p:nvSpPr>
        <p:spPr>
          <a:xfrm>
            <a:off x="107504" y="678993"/>
            <a:ext cx="9145016" cy="2246769"/>
          </a:xfrm>
          <a:prstGeom prst="rect">
            <a:avLst/>
          </a:prstGeom>
        </p:spPr>
        <p:txBody>
          <a:bodyPr wrap="square">
            <a:spAutoFit/>
          </a:bodyPr>
          <a:lstStyle/>
          <a:p>
            <a:pPr marL="342900" indent="-342900">
              <a:buFont typeface="Arial" panose="020B0604020202020204" pitchFamily="34" charset="0"/>
              <a:buChar char="•"/>
            </a:pPr>
            <a:r>
              <a:rPr lang="es-ES" sz="2000" dirty="0">
                <a:solidFill>
                  <a:srgbClr val="000000"/>
                </a:solidFill>
                <a:latin typeface="Roboto Slab"/>
              </a:rPr>
              <a:t>La </a:t>
            </a:r>
            <a:r>
              <a:rPr lang="es-ES" sz="2000" dirty="0">
                <a:solidFill>
                  <a:srgbClr val="FF0000"/>
                </a:solidFill>
                <a:latin typeface="Roboto Slab"/>
              </a:rPr>
              <a:t>carga eléctrica </a:t>
            </a:r>
            <a:r>
              <a:rPr lang="es-ES" sz="2000" dirty="0">
                <a:solidFill>
                  <a:srgbClr val="000000"/>
                </a:solidFill>
                <a:latin typeface="Roboto Slab"/>
              </a:rPr>
              <a:t>es una propiedad fundamental de la materia. </a:t>
            </a:r>
          </a:p>
          <a:p>
            <a:pPr marL="342900" indent="-342900">
              <a:buFont typeface="Arial" panose="020B0604020202020204" pitchFamily="34" charset="0"/>
              <a:buChar char="•"/>
            </a:pPr>
            <a:r>
              <a:rPr lang="es-ES" sz="2000" dirty="0">
                <a:solidFill>
                  <a:srgbClr val="000000"/>
                </a:solidFill>
                <a:latin typeface="Roboto Slab"/>
              </a:rPr>
              <a:t>Una determinada partícula posee carga o es neutra, pero no se puede describir qué es la carga eléctrica. El electromagnetismo es una interacción entre partículas cargadas y una partícula posee carga cuando interacciona electromagnéticamente.</a:t>
            </a:r>
          </a:p>
          <a:p>
            <a:pPr marL="342900" indent="-342900">
              <a:buFont typeface="Arial" panose="020B0604020202020204" pitchFamily="34" charset="0"/>
              <a:buChar char="•"/>
            </a:pPr>
            <a:r>
              <a:rPr lang="es-ES" sz="2000" dirty="0">
                <a:solidFill>
                  <a:srgbClr val="000000"/>
                </a:solidFill>
                <a:latin typeface="Roboto Slab"/>
              </a:rPr>
              <a:t>Aunque no se pueda decir qué es la carga, sí se pueden caracterizar sus propiedades principales </a:t>
            </a:r>
          </a:p>
        </p:txBody>
      </p:sp>
    </p:spTree>
    <p:extLst>
      <p:ext uri="{BB962C8B-B14F-4D97-AF65-F5344CB8AC3E}">
        <p14:creationId xmlns:p14="http://schemas.microsoft.com/office/powerpoint/2010/main" val="2779693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7"/>
          <p:cNvSpPr txBox="1">
            <a:spLocks noChangeArrowheads="1"/>
          </p:cNvSpPr>
          <p:nvPr/>
        </p:nvSpPr>
        <p:spPr bwMode="auto">
          <a:xfrm>
            <a:off x="2843808" y="764704"/>
            <a:ext cx="3025187" cy="461665"/>
          </a:xfrm>
          <a:prstGeom prst="rect">
            <a:avLst/>
          </a:prstGeom>
          <a:noFill/>
          <a:ln w="9525">
            <a:noFill/>
            <a:miter lim="800000"/>
            <a:headEnd/>
            <a:tailEnd/>
          </a:ln>
        </p:spPr>
        <p:txBody>
          <a:bodyPr wrap="none">
            <a:spAutoFit/>
          </a:bodyPr>
          <a:lstStyle/>
          <a:p>
            <a:r>
              <a:rPr lang="es-ES_tradnl" sz="2400">
                <a:solidFill>
                  <a:schemeClr val="tx1"/>
                </a:solidFill>
              </a:rPr>
              <a:t>Estructura del átomo</a:t>
            </a:r>
            <a:endParaRPr lang="es-ES" sz="2400">
              <a:solidFill>
                <a:schemeClr val="tx1"/>
              </a:solidFill>
            </a:endParaRPr>
          </a:p>
        </p:txBody>
      </p:sp>
      <p:sp>
        <p:nvSpPr>
          <p:cNvPr id="7" name="6 Rectángulo"/>
          <p:cNvSpPr/>
          <p:nvPr/>
        </p:nvSpPr>
        <p:spPr>
          <a:xfrm>
            <a:off x="1187624" y="5157192"/>
            <a:ext cx="6984776" cy="1015663"/>
          </a:xfrm>
          <a:prstGeom prst="rect">
            <a:avLst/>
          </a:prstGeom>
        </p:spPr>
        <p:txBody>
          <a:bodyPr wrap="square">
            <a:spAutoFit/>
          </a:bodyPr>
          <a:lstStyle/>
          <a:p>
            <a:r>
              <a:rPr lang="es-ES_tradnl" sz="2000">
                <a:solidFill>
                  <a:schemeClr val="tx1"/>
                </a:solidFill>
              </a:rPr>
              <a:t>Z: número atómico</a:t>
            </a:r>
          </a:p>
          <a:p>
            <a:r>
              <a:rPr lang="es-ES_tradnl" sz="2000">
                <a:solidFill>
                  <a:schemeClr val="tx1"/>
                </a:solidFill>
              </a:rPr>
              <a:t>Neutralidad eléctrica: Z electrones (-) y Z protones (+)</a:t>
            </a:r>
          </a:p>
          <a:p>
            <a:r>
              <a:rPr lang="es-ES_tradnl" sz="2000">
                <a:solidFill>
                  <a:schemeClr val="tx1"/>
                </a:solidFill>
              </a:rPr>
              <a:t>[Q]=Culombio (C)</a:t>
            </a:r>
          </a:p>
        </p:txBody>
      </p:sp>
      <p:cxnSp>
        <p:nvCxnSpPr>
          <p:cNvPr id="9" name="8 Conector recto de flecha"/>
          <p:cNvCxnSpPr/>
          <p:nvPr/>
        </p:nvCxnSpPr>
        <p:spPr>
          <a:xfrm rot="5400000">
            <a:off x="683568" y="3068960"/>
            <a:ext cx="3168352"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87624" y="2852936"/>
            <a:ext cx="1080120" cy="369332"/>
          </a:xfrm>
          <a:prstGeom prst="rect">
            <a:avLst/>
          </a:prstGeom>
          <a:noFill/>
        </p:spPr>
        <p:txBody>
          <a:bodyPr wrap="square" rtlCol="0">
            <a:spAutoFit/>
          </a:bodyPr>
          <a:lstStyle/>
          <a:p>
            <a:r>
              <a:rPr lang="en-US" sz="1800">
                <a:solidFill>
                  <a:schemeClr val="tx1"/>
                </a:solidFill>
              </a:rPr>
              <a:t>10</a:t>
            </a:r>
            <a:r>
              <a:rPr lang="en-US" sz="1800" baseline="30000">
                <a:solidFill>
                  <a:schemeClr val="tx1"/>
                </a:solidFill>
              </a:rPr>
              <a:t>-10</a:t>
            </a:r>
            <a:r>
              <a:rPr lang="en-US" sz="1800">
                <a:solidFill>
                  <a:schemeClr val="tx1"/>
                </a:solidFill>
              </a:rPr>
              <a:t> m</a:t>
            </a:r>
          </a:p>
        </p:txBody>
      </p:sp>
      <p:pic>
        <p:nvPicPr>
          <p:cNvPr id="1033" name="Picture 9" descr="http://t2.gstatic.com/images?q=tbn:ANd9GcTyNAjd4X1LY8Vd00WQGFgP-PTwcFJixGfYTezWjINkEVV9wFRiOA"/>
          <p:cNvPicPr>
            <a:picLocks noChangeAspect="1" noChangeArrowheads="1"/>
          </p:cNvPicPr>
          <p:nvPr/>
        </p:nvPicPr>
        <p:blipFill>
          <a:blip r:embed="rId3" cstate="print"/>
          <a:srcRect/>
          <a:stretch>
            <a:fillRect/>
          </a:stretch>
        </p:blipFill>
        <p:spPr bwMode="auto">
          <a:xfrm>
            <a:off x="2411760" y="1124744"/>
            <a:ext cx="3873204" cy="3960440"/>
          </a:xfrm>
          <a:prstGeom prst="rect">
            <a:avLst/>
          </a:prstGeom>
          <a:noFill/>
        </p:spPr>
      </p:pic>
      <p:cxnSp>
        <p:nvCxnSpPr>
          <p:cNvPr id="13" name="12 Conector recto de flecha"/>
          <p:cNvCxnSpPr/>
          <p:nvPr/>
        </p:nvCxnSpPr>
        <p:spPr>
          <a:xfrm rot="5400000">
            <a:off x="5544902" y="3104170"/>
            <a:ext cx="359246" cy="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796136" y="2924944"/>
            <a:ext cx="1080120" cy="369332"/>
          </a:xfrm>
          <a:prstGeom prst="rect">
            <a:avLst/>
          </a:prstGeom>
          <a:noFill/>
        </p:spPr>
        <p:txBody>
          <a:bodyPr wrap="square" rtlCol="0">
            <a:spAutoFit/>
          </a:bodyPr>
          <a:lstStyle/>
          <a:p>
            <a:r>
              <a:rPr lang="en-US" sz="1800">
                <a:solidFill>
                  <a:schemeClr val="tx1"/>
                </a:solidFill>
              </a:rPr>
              <a:t>10</a:t>
            </a:r>
            <a:r>
              <a:rPr lang="en-US" sz="1800" baseline="30000">
                <a:solidFill>
                  <a:schemeClr val="tx1"/>
                </a:solidFill>
              </a:rPr>
              <a:t>-15</a:t>
            </a:r>
            <a:r>
              <a:rPr lang="en-US" sz="1800">
                <a:solidFill>
                  <a:schemeClr val="tx1"/>
                </a:solidFill>
              </a:rPr>
              <a:t> m</a:t>
            </a:r>
          </a:p>
        </p:txBody>
      </p:sp>
      <p:cxnSp>
        <p:nvCxnSpPr>
          <p:cNvPr id="18" name="17 Conector recto"/>
          <p:cNvCxnSpPr/>
          <p:nvPr/>
        </p:nvCxnSpPr>
        <p:spPr>
          <a:xfrm>
            <a:off x="4211960" y="2924944"/>
            <a:ext cx="151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283968" y="3284984"/>
            <a:ext cx="151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36" name="Object 12"/>
          <p:cNvGraphicFramePr>
            <a:graphicFrameLocks noChangeAspect="1"/>
          </p:cNvGraphicFramePr>
          <p:nvPr>
            <p:extLst>
              <p:ext uri="{D42A27DB-BD31-4B8C-83A1-F6EECF244321}">
                <p14:modId xmlns:p14="http://schemas.microsoft.com/office/powerpoint/2010/main" val="4150724954"/>
              </p:ext>
            </p:extLst>
          </p:nvPr>
        </p:nvGraphicFramePr>
        <p:xfrm>
          <a:off x="4508500" y="5877446"/>
          <a:ext cx="2895600" cy="563562"/>
        </p:xfrm>
        <a:graphic>
          <a:graphicData uri="http://schemas.openxmlformats.org/presentationml/2006/ole">
            <mc:AlternateContent xmlns:mc="http://schemas.openxmlformats.org/markup-compatibility/2006">
              <mc:Choice xmlns:v="urn:schemas-microsoft-com:vml" Requires="v">
                <p:oleObj name="Ecuación" r:id="rId4" imgW="965160" imgH="203040" progId="Equation.3">
                  <p:embed/>
                </p:oleObj>
              </mc:Choice>
              <mc:Fallback>
                <p:oleObj name="Ecuación" r:id="rId4" imgW="965160" imgH="203040" progId="Equation.3">
                  <p:embed/>
                  <p:pic>
                    <p:nvPicPr>
                      <p:cNvPr id="1036" name="Object 12"/>
                      <p:cNvPicPr>
                        <a:picLocks noChangeAspect="1" noChangeArrowheads="1"/>
                      </p:cNvPicPr>
                      <p:nvPr/>
                    </p:nvPicPr>
                    <p:blipFill>
                      <a:blip r:embed="rId5"/>
                      <a:srcRect/>
                      <a:stretch>
                        <a:fillRect/>
                      </a:stretch>
                    </p:blipFill>
                    <p:spPr bwMode="auto">
                      <a:xfrm>
                        <a:off x="4508500" y="5877446"/>
                        <a:ext cx="2895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CuadroTexto 11"/>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spTree>
    <p:extLst>
      <p:ext uri="{BB962C8B-B14F-4D97-AF65-F5344CB8AC3E}">
        <p14:creationId xmlns:p14="http://schemas.microsoft.com/office/powerpoint/2010/main" val="401951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967" y="3789176"/>
            <a:ext cx="3689945" cy="1882287"/>
          </a:xfrm>
          <a:prstGeom prst="rect">
            <a:avLst/>
          </a:prstGeom>
        </p:spPr>
      </p:pic>
      <p:sp>
        <p:nvSpPr>
          <p:cNvPr id="10" name="CuadroTexto 9"/>
          <p:cNvSpPr txBox="1"/>
          <p:nvPr/>
        </p:nvSpPr>
        <p:spPr>
          <a:xfrm>
            <a:off x="6732240" y="4730320"/>
            <a:ext cx="184731"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s-E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 name="Text Box 1"/>
          <p:cNvSpPr txBox="1">
            <a:spLocks noChangeArrowheads="1"/>
          </p:cNvSpPr>
          <p:nvPr/>
        </p:nvSpPr>
        <p:spPr bwMode="auto">
          <a:xfrm>
            <a:off x="251520" y="703184"/>
            <a:ext cx="8640960" cy="2587504"/>
          </a:xfrm>
          <a:prstGeom prst="rect">
            <a:avLst/>
          </a:prstGeom>
          <a:noFill/>
          <a:ln w="25400">
            <a:solidFill>
              <a:srgbClr val="00B050"/>
            </a:solidFill>
            <a:round/>
            <a:headEnd/>
            <a:tailEnd/>
          </a:ln>
          <a:effectLst/>
        </p:spPr>
        <p:txBody>
          <a:bodyPr wrap="square" lIns="90000" tIns="46800" rIns="90000" bIns="46800">
            <a:spAutoFit/>
          </a:bodyPr>
          <a:lstStyle/>
          <a:p>
            <a:r>
              <a:rPr lang="es-ES" sz="1800" dirty="0">
                <a:solidFill>
                  <a:schemeClr val="tx1"/>
                </a:solidFill>
              </a:rPr>
              <a:t>Existen dos variedades de carga eléctrica. A diferencia de la masa, que es solo de un tipo, la carga eléctrica se presenta en dos tipos diferentes, denominados por convenio </a:t>
            </a:r>
            <a:r>
              <a:rPr lang="es-ES" sz="1800" dirty="0">
                <a:solidFill>
                  <a:schemeClr val="tx1"/>
                </a:solidFill>
                <a:highlight>
                  <a:srgbClr val="FFFF00"/>
                </a:highlight>
              </a:rPr>
              <a:t>carga positiva </a:t>
            </a:r>
            <a:r>
              <a:rPr lang="es-ES" sz="1800" dirty="0">
                <a:solidFill>
                  <a:schemeClr val="tx1"/>
                </a:solidFill>
              </a:rPr>
              <a:t>(que representamos con el signo +) y </a:t>
            </a:r>
            <a:r>
              <a:rPr lang="es-ES" sz="1800" dirty="0">
                <a:solidFill>
                  <a:schemeClr val="tx1"/>
                </a:solidFill>
                <a:highlight>
                  <a:srgbClr val="FFFF00"/>
                </a:highlight>
              </a:rPr>
              <a:t>carga negativa </a:t>
            </a:r>
            <a:r>
              <a:rPr lang="es-ES" sz="1800" dirty="0">
                <a:solidFill>
                  <a:schemeClr val="tx1"/>
                </a:solidFill>
              </a:rPr>
              <a:t>(representada por el signo −). La carga positiva es la que es del mismo tipo que la del protón y la negativa la que es del mismo tipo que la del electrón.</a:t>
            </a:r>
          </a:p>
          <a:p>
            <a:endParaRPr lang="es-ES" sz="1800" dirty="0">
              <a:solidFill>
                <a:schemeClr val="tx1"/>
              </a:solidFill>
            </a:endParaRPr>
          </a:p>
          <a:p>
            <a:r>
              <a:rPr lang="es-ES" sz="1800" dirty="0">
                <a:solidFill>
                  <a:schemeClr val="tx1"/>
                </a:solidFill>
              </a:rPr>
              <a:t>El que haya solo dos tipos de carga permite sumarlas como números ordinarios, de manera que si se unen dos partículas de cargas q1 y q2, la carga del conjunto es q1 + q2 (esto también se puede hacer con la masa)</a:t>
            </a:r>
          </a:p>
        </p:txBody>
      </p:sp>
      <p:sp>
        <p:nvSpPr>
          <p:cNvPr id="14" name="CuadroTexto 13"/>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pic>
        <p:nvPicPr>
          <p:cNvPr id="8" name="Picture 4" descr="Monografias.com"/>
          <p:cNvPicPr>
            <a:picLocks noChangeAspect="1" noChangeArrowheads="1"/>
          </p:cNvPicPr>
          <p:nvPr/>
        </p:nvPicPr>
        <p:blipFill rotWithShape="1">
          <a:blip r:embed="rId3">
            <a:extLst>
              <a:ext uri="{28A0092B-C50C-407E-A947-70E740481C1C}">
                <a14:useLocalDpi xmlns:a14="http://schemas.microsoft.com/office/drawing/2010/main" val="0"/>
              </a:ext>
            </a:extLst>
          </a:blip>
          <a:srcRect l="18374" t="63337" r="15477" b="9364"/>
          <a:stretch/>
        </p:blipFill>
        <p:spPr bwMode="auto">
          <a:xfrm>
            <a:off x="3788296" y="5083592"/>
            <a:ext cx="5238028" cy="162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25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23528" y="1401472"/>
            <a:ext cx="8748464" cy="483427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sym typeface="Symbol"/>
              </a:rPr>
              <a:t> </a:t>
            </a:r>
            <a:r>
              <a:rPr lang="es-ES" sz="2200">
                <a:solidFill>
                  <a:srgbClr val="000099"/>
                </a:solidFill>
              </a:rPr>
              <a:t>La carga </a:t>
            </a:r>
            <a:r>
              <a:rPr lang="es-ES" sz="2200" i="1">
                <a:solidFill>
                  <a:srgbClr val="FF0000"/>
                </a:solidFill>
              </a:rPr>
              <a:t>se conserva</a:t>
            </a:r>
            <a:r>
              <a:rPr lang="es-ES" sz="2200">
                <a:solidFill>
                  <a:srgbClr val="000099"/>
                </a:solidFill>
              </a:rPr>
              <a:t> en todo tipo de procesos conocidos: reacciones químicas, nucleares, etc. En cualquier punto del espacio, la carga no se crea ni se destruye.</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La carga de un sistema es una </a:t>
            </a:r>
            <a:r>
              <a:rPr lang="es-ES" sz="2200">
                <a:solidFill>
                  <a:srgbClr val="FF0000"/>
                </a:solidFill>
              </a:rPr>
              <a:t>propiedad escalar</a:t>
            </a:r>
            <a:r>
              <a:rPr lang="es-ES" sz="2200">
                <a:solidFill>
                  <a:srgbClr val="000099"/>
                </a:solidFill>
              </a:rPr>
              <a:t>, caracterizada por una magnitud y un signo, pero no tiene dirección ni sentido.</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Se mide en el SI en un culombio (C)</a:t>
            </a:r>
            <a:endParaRPr lang="es-ES" sz="2200">
              <a:solidFill>
                <a:srgbClr val="000099"/>
              </a:solidFill>
              <a:sym typeface="Symbo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sym typeface="Symbol"/>
              </a:rPr>
              <a:t> La carga está </a:t>
            </a:r>
            <a:r>
              <a:rPr lang="es-ES" sz="2200" i="1" err="1">
                <a:solidFill>
                  <a:srgbClr val="FF0000"/>
                </a:solidFill>
                <a:sym typeface="Symbol"/>
              </a:rPr>
              <a:t>cuantizada</a:t>
            </a:r>
            <a:r>
              <a:rPr lang="es-ES" sz="2200">
                <a:solidFill>
                  <a:srgbClr val="000099"/>
                </a:solidFill>
                <a:sym typeface="Symbol"/>
              </a:rPr>
              <a:t> en la Naturaleza: Aparece </a:t>
            </a:r>
            <a:r>
              <a:rPr lang="es-ES" sz="2200" i="1">
                <a:solidFill>
                  <a:srgbClr val="000099"/>
                </a:solidFill>
                <a:sym typeface="Symbol"/>
              </a:rPr>
              <a:t>siempre</a:t>
            </a:r>
            <a:r>
              <a:rPr lang="es-ES" sz="2200">
                <a:solidFill>
                  <a:srgbClr val="000099"/>
                </a:solidFill>
                <a:sym typeface="Symbol"/>
              </a:rPr>
              <a:t> en </a:t>
            </a:r>
            <a:r>
              <a:rPr lang="es-ES" sz="2200" i="1">
                <a:solidFill>
                  <a:srgbClr val="000099"/>
                </a:solidFill>
                <a:sym typeface="Symbol"/>
              </a:rPr>
              <a:t>múltiplos enteros</a:t>
            </a:r>
            <a:r>
              <a:rPr lang="es-ES" sz="2200">
                <a:solidFill>
                  <a:srgbClr val="000099"/>
                </a:solidFill>
                <a:sym typeface="Symbol"/>
              </a:rPr>
              <a:t> de la </a:t>
            </a:r>
            <a:r>
              <a:rPr lang="es-ES" sz="2200" i="1">
                <a:solidFill>
                  <a:srgbClr val="000099"/>
                </a:solidFill>
                <a:sym typeface="Symbol"/>
              </a:rPr>
              <a:t>carga elemental  del electrón e</a:t>
            </a:r>
            <a:r>
              <a:rPr lang="es-ES" sz="2200">
                <a:solidFill>
                  <a:srgbClr val="000099"/>
                </a:solidFill>
                <a:sym typeface="Symbo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sym typeface="Symbol"/>
              </a:rPr>
              <a:t>e</a:t>
            </a:r>
            <a:r>
              <a:rPr lang="es-ES" sz="2200">
                <a:solidFill>
                  <a:srgbClr val="000099"/>
                </a:solidFill>
                <a:sym typeface="Symbol"/>
              </a:rPr>
              <a:t> = 1.602 </a:t>
            </a:r>
            <a:r>
              <a:rPr lang="es-ES" sz="2200">
                <a:solidFill>
                  <a:srgbClr val="000099"/>
                </a:solidFill>
                <a:latin typeface="Times New Roman"/>
                <a:cs typeface="Times New Roman"/>
              </a:rPr>
              <a:t>× </a:t>
            </a:r>
            <a:r>
              <a:rPr lang="es-ES" sz="2200">
                <a:solidFill>
                  <a:srgbClr val="000099"/>
                </a:solidFill>
              </a:rPr>
              <a:t>10</a:t>
            </a:r>
            <a:r>
              <a:rPr lang="es-ES" sz="2200" baseline="30000">
                <a:solidFill>
                  <a:srgbClr val="000099"/>
                </a:solidFill>
              </a:rPr>
              <a:t>-19</a:t>
            </a:r>
            <a:r>
              <a:rPr lang="es-ES" sz="2200">
                <a:solidFill>
                  <a:srgbClr val="000099"/>
                </a:solidFill>
              </a:rPr>
              <a:t> C </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Ejemplos: </a:t>
            </a:r>
          </a:p>
          <a:p>
            <a:pPr lvl="2">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err="1">
                <a:solidFill>
                  <a:srgbClr val="000099"/>
                </a:solidFill>
              </a:rPr>
              <a:t>q</a:t>
            </a:r>
            <a:r>
              <a:rPr lang="es-ES" sz="2200" i="1" baseline="-25000" err="1">
                <a:solidFill>
                  <a:srgbClr val="000099"/>
                </a:solidFill>
              </a:rPr>
              <a:t>protón</a:t>
            </a:r>
            <a:r>
              <a:rPr lang="es-ES" sz="2200" i="1">
                <a:solidFill>
                  <a:srgbClr val="000099"/>
                </a:solidFill>
              </a:rPr>
              <a:t>   =  + e</a:t>
            </a:r>
          </a:p>
          <a:p>
            <a:pPr lvl="2">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err="1">
                <a:solidFill>
                  <a:srgbClr val="000099"/>
                </a:solidFill>
              </a:rPr>
              <a:t>q</a:t>
            </a:r>
            <a:r>
              <a:rPr lang="es-ES" sz="2200" i="1" baseline="-25000" err="1">
                <a:solidFill>
                  <a:srgbClr val="000099"/>
                </a:solidFill>
              </a:rPr>
              <a:t>electrón</a:t>
            </a:r>
            <a:r>
              <a:rPr lang="es-ES" sz="2200" i="1">
                <a:solidFill>
                  <a:srgbClr val="000099"/>
                </a:solidFill>
              </a:rPr>
              <a:t> =  – e</a:t>
            </a:r>
          </a:p>
          <a:p>
            <a:pPr lvl="2">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Q= </a:t>
            </a:r>
            <a:r>
              <a:rPr lang="es-ES" sz="2200" i="1" err="1">
                <a:solidFill>
                  <a:srgbClr val="000099"/>
                </a:solidFill>
              </a:rPr>
              <a:t>n·e</a:t>
            </a:r>
            <a:r>
              <a:rPr lang="es-ES" sz="2200" i="1">
                <a:solidFill>
                  <a:srgbClr val="000099"/>
                </a:solidFill>
              </a:rPr>
              <a:t> siendo Q la carga total del cuerpo y n el número de cargas</a:t>
            </a:r>
          </a:p>
        </p:txBody>
      </p:sp>
      <p:sp>
        <p:nvSpPr>
          <p:cNvPr id="7" name="Text Box 1"/>
          <p:cNvSpPr txBox="1">
            <a:spLocks noChangeArrowheads="1"/>
          </p:cNvSpPr>
          <p:nvPr/>
        </p:nvSpPr>
        <p:spPr bwMode="auto">
          <a:xfrm>
            <a:off x="28600" y="661396"/>
            <a:ext cx="2408051" cy="463846"/>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propiedades</a:t>
            </a:r>
            <a:endParaRPr lang="es-ES" sz="2400" i="1">
              <a:solidFill>
                <a:srgbClr val="000099"/>
              </a:solidFill>
            </a:endParaRPr>
          </a:p>
        </p:txBody>
      </p:sp>
      <p:sp>
        <p:nvSpPr>
          <p:cNvPr id="11" name="CuadroTexto 10"/>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spTree>
    <p:extLst>
      <p:ext uri="{BB962C8B-B14F-4D97-AF65-F5344CB8AC3E}">
        <p14:creationId xmlns:p14="http://schemas.microsoft.com/office/powerpoint/2010/main" val="1074586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095" t="14531"/>
          <a:stretch/>
        </p:blipFill>
        <p:spPr>
          <a:xfrm>
            <a:off x="1384655" y="2636912"/>
            <a:ext cx="6374687" cy="2344307"/>
          </a:xfrm>
          <a:prstGeom prst="rect">
            <a:avLst/>
          </a:prstGeom>
          <a:ln w="57150">
            <a:solidFill>
              <a:srgbClr val="00CC99"/>
            </a:solidFill>
          </a:ln>
        </p:spPr>
      </p:pic>
      <p:sp>
        <p:nvSpPr>
          <p:cNvPr id="6" name="CuadroTexto 5"/>
          <p:cNvSpPr txBox="1"/>
          <p:nvPr/>
        </p:nvSpPr>
        <p:spPr>
          <a:xfrm>
            <a:off x="3963500" y="1981287"/>
            <a:ext cx="1217000" cy="369332"/>
          </a:xfrm>
          <a:prstGeom prst="rect">
            <a:avLst/>
          </a:prstGeom>
          <a:noFill/>
        </p:spPr>
        <p:txBody>
          <a:bodyPr wrap="none" rtlCol="0">
            <a:spAutoFit/>
          </a:bodyPr>
          <a:lstStyle/>
          <a:p>
            <a:pPr algn="ctr"/>
            <a:r>
              <a:rPr lang="es-ES">
                <a:solidFill>
                  <a:schemeClr val="tx1"/>
                </a:solidFill>
              </a:rPr>
              <a:t>1C = 1A·s</a:t>
            </a:r>
          </a:p>
        </p:txBody>
      </p:sp>
      <p:sp>
        <p:nvSpPr>
          <p:cNvPr id="7" name="Rectángulo 6"/>
          <p:cNvSpPr/>
          <p:nvPr/>
        </p:nvSpPr>
        <p:spPr>
          <a:xfrm>
            <a:off x="1015115" y="1049830"/>
            <a:ext cx="7113769" cy="830997"/>
          </a:xfrm>
          <a:prstGeom prst="rect">
            <a:avLst/>
          </a:prstGeom>
        </p:spPr>
        <p:txBody>
          <a:bodyPr wrap="square">
            <a:spAutoFit/>
          </a:bodyPr>
          <a:lstStyle/>
          <a:p>
            <a:pPr algn="ctr"/>
            <a:r>
              <a:rPr lang="es-ES" sz="2000">
                <a:solidFill>
                  <a:schemeClr val="tx1"/>
                </a:solidFill>
              </a:rPr>
              <a:t>UNIDAD DE CARGA EN EL SISTEMA INTERNACIONAL</a:t>
            </a:r>
          </a:p>
          <a:p>
            <a:pPr algn="ctr"/>
            <a:r>
              <a:rPr lang="es-ES" sz="2800" b="1">
                <a:solidFill>
                  <a:schemeClr val="accent2">
                    <a:lumMod val="75000"/>
                  </a:schemeClr>
                </a:solidFill>
                <a:sym typeface="Wingdings" panose="05000000000000000000" pitchFamily="2" charset="2"/>
              </a:rPr>
              <a:t> </a:t>
            </a:r>
            <a:r>
              <a:rPr lang="es-ES" sz="2800" b="1">
                <a:solidFill>
                  <a:schemeClr val="accent2">
                    <a:lumMod val="75000"/>
                  </a:schemeClr>
                </a:solidFill>
              </a:rPr>
              <a:t>Culombio</a:t>
            </a:r>
          </a:p>
        </p:txBody>
      </p:sp>
      <p:sp>
        <p:nvSpPr>
          <p:cNvPr id="9" name="CuadroTexto 8"/>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pic>
        <p:nvPicPr>
          <p:cNvPr id="10" name="Picture 2" descr="E:\Capítulos\ch21\eq-21-01.jpg"/>
          <p:cNvPicPr>
            <a:picLocks noChangeAspect="1" noChangeArrowheads="1"/>
          </p:cNvPicPr>
          <p:nvPr/>
        </p:nvPicPr>
        <p:blipFill>
          <a:blip r:embed="rId3" cstate="print"/>
          <a:srcRect/>
          <a:stretch>
            <a:fillRect/>
          </a:stretch>
        </p:blipFill>
        <p:spPr bwMode="auto">
          <a:xfrm>
            <a:off x="1026802" y="5517232"/>
            <a:ext cx="6950224" cy="833871"/>
          </a:xfrm>
          <a:prstGeom prst="rect">
            <a:avLst/>
          </a:prstGeom>
          <a:noFill/>
        </p:spPr>
      </p:pic>
    </p:spTree>
    <p:extLst>
      <p:ext uri="{BB962C8B-B14F-4D97-AF65-F5344CB8AC3E}">
        <p14:creationId xmlns:p14="http://schemas.microsoft.com/office/powerpoint/2010/main" val="126656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t="11458" b="-741"/>
          <a:stretch/>
        </p:blipFill>
        <p:spPr>
          <a:xfrm>
            <a:off x="660267" y="2276872"/>
            <a:ext cx="6527785" cy="2880320"/>
          </a:xfrm>
          <a:prstGeom prst="rect">
            <a:avLst/>
          </a:prstGeom>
        </p:spPr>
      </p:pic>
      <p:sp>
        <p:nvSpPr>
          <p:cNvPr id="5" name="CuadroTexto 4"/>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sp>
        <p:nvSpPr>
          <p:cNvPr id="2" name="CuadroTexto 1"/>
          <p:cNvSpPr txBox="1"/>
          <p:nvPr/>
        </p:nvSpPr>
        <p:spPr>
          <a:xfrm>
            <a:off x="675583" y="1628800"/>
            <a:ext cx="1654620" cy="461665"/>
          </a:xfrm>
          <a:prstGeom prst="rect">
            <a:avLst/>
          </a:prstGeom>
          <a:noFill/>
        </p:spPr>
        <p:txBody>
          <a:bodyPr wrap="none" rtlCol="0">
            <a:spAutoFit/>
          </a:bodyPr>
          <a:lstStyle/>
          <a:p>
            <a:r>
              <a:rPr lang="es-ES" sz="2400" b="1">
                <a:solidFill>
                  <a:schemeClr val="tx1"/>
                </a:solidFill>
              </a:rPr>
              <a:t>EJEMPLO</a:t>
            </a:r>
          </a:p>
        </p:txBody>
      </p:sp>
    </p:spTree>
    <p:extLst>
      <p:ext uri="{BB962C8B-B14F-4D97-AF65-F5344CB8AC3E}">
        <p14:creationId xmlns:p14="http://schemas.microsoft.com/office/powerpoint/2010/main" val="350117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251520" y="703184"/>
            <a:ext cx="8640960" cy="771623"/>
          </a:xfrm>
          <a:prstGeom prst="rect">
            <a:avLst/>
          </a:prstGeom>
          <a:noFill/>
          <a:ln w="25400">
            <a:solidFill>
              <a:srgbClr val="00B050"/>
            </a:solid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Observación </a:t>
            </a:r>
            <a:r>
              <a:rPr lang="es-ES" sz="2200" i="1">
                <a:solidFill>
                  <a:srgbClr val="FF0000"/>
                </a:solidFill>
              </a:rPr>
              <a:t>experimental</a:t>
            </a:r>
            <a:r>
              <a:rPr lang="es-ES" sz="2200">
                <a:solidFill>
                  <a:srgbClr val="000099"/>
                </a:solidFill>
              </a:rPr>
              <a:t>: Hay dos tipos de “cargas” en la naturaleza: “</a:t>
            </a:r>
            <a:r>
              <a:rPr lang="es-ES" sz="2200" b="1">
                <a:solidFill>
                  <a:srgbClr val="FF0000"/>
                </a:solidFill>
              </a:rPr>
              <a:t>positiva</a:t>
            </a:r>
            <a:r>
              <a:rPr lang="es-ES" sz="2200">
                <a:solidFill>
                  <a:srgbClr val="000099"/>
                </a:solidFill>
              </a:rPr>
              <a:t>” ( </a:t>
            </a:r>
            <a:r>
              <a:rPr lang="es-ES" sz="2200" b="1">
                <a:solidFill>
                  <a:srgbClr val="FF0000"/>
                </a:solidFill>
              </a:rPr>
              <a:t>+ </a:t>
            </a:r>
            <a:r>
              <a:rPr lang="es-ES" sz="2200">
                <a:solidFill>
                  <a:srgbClr val="000099"/>
                </a:solidFill>
              </a:rPr>
              <a:t>) y “</a:t>
            </a:r>
            <a:r>
              <a:rPr lang="es-ES" sz="2200" b="1">
                <a:solidFill>
                  <a:srgbClr val="00B0F0"/>
                </a:solidFill>
              </a:rPr>
              <a:t>negativa</a:t>
            </a:r>
            <a:r>
              <a:rPr lang="es-ES" sz="2200">
                <a:solidFill>
                  <a:srgbClr val="000099"/>
                </a:solidFill>
              </a:rPr>
              <a:t>” ( </a:t>
            </a:r>
            <a:r>
              <a:rPr lang="es-ES" sz="2200" b="1">
                <a:solidFill>
                  <a:srgbClr val="00B0F0"/>
                </a:solidFill>
              </a:rPr>
              <a:t>– </a:t>
            </a:r>
            <a:r>
              <a:rPr lang="es-ES" sz="2200">
                <a:solidFill>
                  <a:srgbClr val="000099"/>
                </a:solidFill>
              </a:rPr>
              <a:t>):</a:t>
            </a:r>
          </a:p>
        </p:txBody>
      </p:sp>
      <p:pic>
        <p:nvPicPr>
          <p:cNvPr id="4" name="Picture 2" descr="http://upload.wikimedia.org/wikipedia/commons/thumb/d/de/Charges_repulsion_attraction.svg/364px-Charges_repulsion_attraction.svg.png"/>
          <p:cNvPicPr>
            <a:picLocks noChangeAspect="1" noChangeArrowheads="1"/>
          </p:cNvPicPr>
          <p:nvPr/>
        </p:nvPicPr>
        <p:blipFill>
          <a:blip r:embed="rId2" cstate="print"/>
          <a:srcRect/>
          <a:stretch>
            <a:fillRect/>
          </a:stretch>
        </p:blipFill>
        <p:spPr bwMode="auto">
          <a:xfrm>
            <a:off x="4644008" y="1654771"/>
            <a:ext cx="3467100" cy="2209801"/>
          </a:xfrm>
          <a:prstGeom prst="rect">
            <a:avLst/>
          </a:prstGeom>
          <a:noFill/>
          <a:ln>
            <a:solidFill>
              <a:srgbClr val="00B0F0"/>
            </a:solidFill>
          </a:ln>
        </p:spPr>
      </p:pic>
      <p:sp>
        <p:nvSpPr>
          <p:cNvPr id="5" name="Text Box 1"/>
          <p:cNvSpPr txBox="1">
            <a:spLocks noChangeArrowheads="1"/>
          </p:cNvSpPr>
          <p:nvPr/>
        </p:nvSpPr>
        <p:spPr bwMode="auto">
          <a:xfrm>
            <a:off x="907976" y="2230835"/>
            <a:ext cx="3375992" cy="1448731"/>
          </a:xfrm>
          <a:prstGeom prst="rect">
            <a:avLst/>
          </a:prstGeom>
          <a:no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Mismo signo: </a:t>
            </a:r>
            <a:r>
              <a:rPr lang="es-ES" sz="2200" b="1" i="1">
                <a:solidFill>
                  <a:srgbClr val="000099"/>
                </a:solidFill>
              </a:rPr>
              <a:t>repulsión</a:t>
            </a:r>
            <a:endParaRPr lang="es-ES" sz="2200">
              <a:solidFill>
                <a:srgbClr val="000099"/>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Distinto signo: </a:t>
            </a:r>
            <a:r>
              <a:rPr lang="es-ES" sz="2200" b="1" i="1">
                <a:solidFill>
                  <a:srgbClr val="000099"/>
                </a:solidFill>
              </a:rPr>
              <a:t>atracción</a:t>
            </a:r>
            <a:r>
              <a:rPr lang="es-ES" sz="2200">
                <a:solidFill>
                  <a:srgbClr val="000099"/>
                </a:solidFill>
              </a:rPr>
              <a:t> </a:t>
            </a:r>
          </a:p>
        </p:txBody>
      </p:sp>
      <p:sp>
        <p:nvSpPr>
          <p:cNvPr id="8" name="CuadroTexto 7"/>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CARGA ELÉCTRICA</a:t>
            </a:r>
          </a:p>
        </p:txBody>
      </p:sp>
      <p:pic>
        <p:nvPicPr>
          <p:cNvPr id="2" name="Imagen 1"/>
          <p:cNvPicPr>
            <a:picLocks noChangeAspect="1"/>
          </p:cNvPicPr>
          <p:nvPr/>
        </p:nvPicPr>
        <p:blipFill>
          <a:blip r:embed="rId3"/>
          <a:stretch>
            <a:fillRect/>
          </a:stretch>
        </p:blipFill>
        <p:spPr>
          <a:xfrm>
            <a:off x="1691680" y="4150352"/>
            <a:ext cx="5634134" cy="2288867"/>
          </a:xfrm>
          <a:prstGeom prst="rect">
            <a:avLst/>
          </a:prstGeom>
        </p:spPr>
      </p:pic>
      <p:sp>
        <p:nvSpPr>
          <p:cNvPr id="12" name="Rectángulo 11"/>
          <p:cNvSpPr/>
          <p:nvPr/>
        </p:nvSpPr>
        <p:spPr>
          <a:xfrm>
            <a:off x="0" y="6254213"/>
            <a:ext cx="756084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s-ES" sz="1800" b="0" i="0" u="none" strike="noStrike" kern="1200" cap="none" spc="0" normalizeH="0" noProof="0">
              <a:ln>
                <a:noFill/>
              </a:ln>
              <a:solidFill>
                <a:srgbClr val="000000"/>
              </a:solidFill>
              <a:effectLst/>
              <a:uLnTx/>
              <a:uFillTx/>
              <a:latin typeface="Arial" charset="0"/>
              <a:ea typeface="+mn-ea"/>
              <a:cs typeface="Arial" charset="0"/>
            </a:endParaRPr>
          </a:p>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1800" b="0" i="0" u="none" strike="noStrike" kern="1200" cap="none" spc="0" normalizeH="0" baseline="0" noProof="0">
                <a:ln>
                  <a:noFill/>
                </a:ln>
                <a:solidFill>
                  <a:srgbClr val="000000"/>
                </a:solidFill>
                <a:effectLst/>
                <a:uLnTx/>
                <a:uFillTx/>
                <a:latin typeface="Arial" charset="0"/>
                <a:ea typeface="+mn-ea"/>
                <a:cs typeface="Arial" charset="0"/>
              </a:rPr>
              <a:t>http://www.clickonphysics.es/cms/electricidad/</a:t>
            </a:r>
          </a:p>
        </p:txBody>
      </p:sp>
    </p:spTree>
    <p:extLst>
      <p:ext uri="{BB962C8B-B14F-4D97-AF65-F5344CB8AC3E}">
        <p14:creationId xmlns:p14="http://schemas.microsoft.com/office/powerpoint/2010/main" val="158507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105561"/>
            <a:ext cx="7992888" cy="1938992"/>
          </a:xfrm>
          <a:prstGeom prst="rect">
            <a:avLst/>
          </a:prstGeom>
          <a:noFill/>
        </p:spPr>
        <p:txBody>
          <a:bodyPr wrap="square" rtlCol="0">
            <a:spAutoFit/>
          </a:bodyPr>
          <a:lstStyle/>
          <a:p>
            <a:pPr algn="ctr"/>
            <a:r>
              <a:rPr lang="en-US" sz="4000">
                <a:solidFill>
                  <a:schemeClr val="tx1"/>
                </a:solidFill>
              </a:rPr>
              <a:t>2.2- FUERZA ELECTROSTÁTICA Y </a:t>
            </a:r>
          </a:p>
          <a:p>
            <a:pPr algn="ctr"/>
            <a:r>
              <a:rPr lang="en-US" sz="4000">
                <a:solidFill>
                  <a:schemeClr val="tx1"/>
                </a:solidFill>
              </a:rPr>
              <a:t>LEY DE COULOMB</a:t>
            </a:r>
            <a:endParaRPr lang="en-US" sz="4000" b="1" i="1">
              <a:solidFill>
                <a:schemeClr val="tx1"/>
              </a:solidFill>
            </a:endParaRPr>
          </a:p>
        </p:txBody>
      </p:sp>
    </p:spTree>
    <p:extLst>
      <p:ext uri="{BB962C8B-B14F-4D97-AF65-F5344CB8AC3E}">
        <p14:creationId xmlns:p14="http://schemas.microsoft.com/office/powerpoint/2010/main" val="37754193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9581" y="908720"/>
            <a:ext cx="8224838" cy="4521200"/>
          </a:xfrm>
        </p:spPr>
        <p:txBody>
          <a:bodyPr/>
          <a:lstStyle/>
          <a:p>
            <a:pPr algn="just">
              <a:buFont typeface="Arial" panose="020B0604020202020204" pitchFamily="34" charset="0"/>
              <a:buChar char="•"/>
            </a:pPr>
            <a:r>
              <a:rPr lang="es-ES" sz="2400"/>
              <a:t>Comenzaremos con el estudio de la Electrostática mediante la </a:t>
            </a:r>
            <a:r>
              <a:rPr lang="es-ES" sz="2400">
                <a:solidFill>
                  <a:schemeClr val="accent1">
                    <a:lumMod val="50000"/>
                  </a:schemeClr>
                </a:solidFill>
              </a:rPr>
              <a:t>ley de Coulomb</a:t>
            </a:r>
            <a:r>
              <a:rPr lang="es-ES" sz="2400"/>
              <a:t>, ley experimental que describe la </a:t>
            </a:r>
            <a:r>
              <a:rPr lang="es-ES" sz="2400" u="sng">
                <a:solidFill>
                  <a:schemeClr val="accent1">
                    <a:lumMod val="50000"/>
                  </a:schemeClr>
                </a:solidFill>
              </a:rPr>
              <a:t>interacción entre </a:t>
            </a:r>
            <a:r>
              <a:rPr lang="es-ES" sz="2400" b="1" u="sng">
                <a:solidFill>
                  <a:schemeClr val="accent1">
                    <a:lumMod val="50000"/>
                  </a:schemeClr>
                </a:solidFill>
              </a:rPr>
              <a:t>dos cargas puntuales en reposo en el vacío </a:t>
            </a:r>
            <a:r>
              <a:rPr lang="es-ES" sz="2400"/>
              <a:t>(esto es, no existe ningún medio material entre ellas). </a:t>
            </a:r>
          </a:p>
          <a:p>
            <a:pPr algn="just">
              <a:buFont typeface="Arial" panose="020B0604020202020204" pitchFamily="34" charset="0"/>
              <a:buChar char="•"/>
            </a:pPr>
            <a:r>
              <a:rPr lang="es-ES" sz="2400"/>
              <a:t>El concepto de carga puntual es una idealización por la que se considerará que </a:t>
            </a:r>
            <a:r>
              <a:rPr lang="es-ES" sz="2400" i="1"/>
              <a:t>cierta carga está localizada estrictamente en un punto.</a:t>
            </a:r>
            <a:r>
              <a:rPr lang="es-ES" sz="2400"/>
              <a:t> Puede que esta idealización parezca poco realista pero  la experiencia demuestra que es una aproximación muy precisa en múltiples situaciones( por ejemplo, la carga uniformemente distribuida de cuerpos esféricos o incluso cuerpos cargados considerados a distancias lejanas se comportan muy aproximadamente como cargas puntuales)</a:t>
            </a:r>
          </a:p>
        </p:txBody>
      </p:sp>
    </p:spTree>
    <p:extLst>
      <p:ext uri="{BB962C8B-B14F-4D97-AF65-F5344CB8AC3E}">
        <p14:creationId xmlns:p14="http://schemas.microsoft.com/office/powerpoint/2010/main" val="335437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1196752"/>
            <a:ext cx="7992888" cy="5632311"/>
          </a:xfrm>
          <a:prstGeom prst="rect">
            <a:avLst/>
          </a:prstGeom>
          <a:solidFill>
            <a:schemeClr val="bg1"/>
          </a:solidFill>
        </p:spPr>
        <p:txBody>
          <a:bodyPr wrap="square">
            <a:spAutoFit/>
          </a:bodyPr>
          <a:lstStyle/>
          <a:p>
            <a:pPr>
              <a:lnSpc>
                <a:spcPct val="200000"/>
              </a:lnSpc>
            </a:pPr>
            <a:r>
              <a:rPr lang="es-ES" sz="2000">
                <a:solidFill>
                  <a:schemeClr val="accent2">
                    <a:lumMod val="75000"/>
                  </a:schemeClr>
                </a:solidFill>
                <a:latin typeface="Arial" panose="020B0604020202020204" pitchFamily="34" charset="0"/>
              </a:rPr>
              <a:t>2. CAMPO ELECTROSTÁTICO EN EL VACÍO</a:t>
            </a:r>
          </a:p>
          <a:p>
            <a:pPr lvl="1">
              <a:lnSpc>
                <a:spcPct val="200000"/>
              </a:lnSpc>
            </a:pPr>
            <a:r>
              <a:rPr lang="es-ES" sz="2000">
                <a:solidFill>
                  <a:schemeClr val="tx1"/>
                </a:solidFill>
                <a:latin typeface="Arial" panose="020B0604020202020204" pitchFamily="34" charset="0"/>
              </a:rPr>
              <a:t>2.1. Introducción</a:t>
            </a:r>
          </a:p>
          <a:p>
            <a:pPr lvl="1">
              <a:lnSpc>
                <a:spcPct val="200000"/>
              </a:lnSpc>
            </a:pPr>
            <a:r>
              <a:rPr lang="es-ES" sz="2000">
                <a:solidFill>
                  <a:schemeClr val="tx1"/>
                </a:solidFill>
                <a:latin typeface="Arial" panose="020B0604020202020204" pitchFamily="34" charset="0"/>
              </a:rPr>
              <a:t>2.2. Ley de Coulomb </a:t>
            </a:r>
          </a:p>
          <a:p>
            <a:pPr lvl="1">
              <a:lnSpc>
                <a:spcPct val="200000"/>
              </a:lnSpc>
            </a:pPr>
            <a:r>
              <a:rPr lang="es-ES" sz="2000">
                <a:solidFill>
                  <a:schemeClr val="tx1"/>
                </a:solidFill>
                <a:latin typeface="Arial" panose="020B0604020202020204" pitchFamily="34" charset="0"/>
              </a:rPr>
              <a:t>2.3. Campo eléctrico</a:t>
            </a:r>
          </a:p>
          <a:p>
            <a:pPr lvl="1">
              <a:lnSpc>
                <a:spcPct val="200000"/>
              </a:lnSpc>
            </a:pPr>
            <a:r>
              <a:rPr lang="es-ES" sz="2000">
                <a:solidFill>
                  <a:schemeClr val="tx1"/>
                </a:solidFill>
                <a:latin typeface="Arial" panose="020B0604020202020204" pitchFamily="34" charset="0"/>
              </a:rPr>
              <a:t>2.4. Potencial electrostático</a:t>
            </a:r>
          </a:p>
          <a:p>
            <a:pPr lvl="1">
              <a:lnSpc>
                <a:spcPct val="200000"/>
              </a:lnSpc>
            </a:pPr>
            <a:r>
              <a:rPr lang="es-ES" sz="2000">
                <a:solidFill>
                  <a:schemeClr val="tx1"/>
                </a:solidFill>
                <a:latin typeface="Arial" panose="020B0604020202020204" pitchFamily="34" charset="0"/>
              </a:rPr>
              <a:t>2.5. Movimiento de cargas puntuales en presencia de campo</a:t>
            </a:r>
          </a:p>
          <a:p>
            <a:pPr lvl="1">
              <a:lnSpc>
                <a:spcPct val="200000"/>
              </a:lnSpc>
            </a:pPr>
            <a:r>
              <a:rPr lang="es-ES" sz="2000">
                <a:solidFill>
                  <a:srgbClr val="FF0000"/>
                </a:solidFill>
                <a:latin typeface="Arial" panose="020B0604020202020204" pitchFamily="34" charset="0"/>
              </a:rPr>
              <a:t>2.5. Dipolo eléctrico.</a:t>
            </a:r>
          </a:p>
          <a:p>
            <a:pPr lvl="1">
              <a:lnSpc>
                <a:spcPct val="200000"/>
              </a:lnSpc>
            </a:pPr>
            <a:r>
              <a:rPr lang="es-ES" sz="2000">
                <a:solidFill>
                  <a:srgbClr val="FF0000"/>
                </a:solidFill>
                <a:latin typeface="Arial" panose="020B0604020202020204" pitchFamily="34" charset="0"/>
              </a:rPr>
              <a:t>2.6. Distribuciones continuas de carga.</a:t>
            </a:r>
          </a:p>
          <a:p>
            <a:pPr lvl="1">
              <a:lnSpc>
                <a:spcPct val="200000"/>
              </a:lnSpc>
            </a:pPr>
            <a:r>
              <a:rPr lang="es-ES" sz="2000">
                <a:solidFill>
                  <a:srgbClr val="FF0000"/>
                </a:solidFill>
                <a:latin typeface="Arial" panose="020B0604020202020204" pitchFamily="34" charset="0"/>
              </a:rPr>
              <a:t>2.7. Flujo del campo electrostático y Ley de Gauss</a:t>
            </a:r>
            <a:endParaRPr lang="es-ES" sz="2000">
              <a:solidFill>
                <a:srgbClr val="FF0000"/>
              </a:solidFill>
            </a:endParaRPr>
          </a:p>
        </p:txBody>
      </p:sp>
      <p:sp>
        <p:nvSpPr>
          <p:cNvPr id="6" name="CuadroTexto 5"/>
          <p:cNvSpPr txBox="1"/>
          <p:nvPr/>
        </p:nvSpPr>
        <p:spPr>
          <a:xfrm>
            <a:off x="0" y="0"/>
            <a:ext cx="1825693" cy="76944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4400"/>
              <a:t>Tema 2</a:t>
            </a:r>
          </a:p>
        </p:txBody>
      </p:sp>
      <p:sp>
        <p:nvSpPr>
          <p:cNvPr id="7" name="CuadroTexto 6"/>
          <p:cNvSpPr txBox="1"/>
          <p:nvPr/>
        </p:nvSpPr>
        <p:spPr>
          <a:xfrm>
            <a:off x="3275856" y="384720"/>
            <a:ext cx="2124556" cy="400110"/>
          </a:xfrm>
          <a:prstGeom prst="rect">
            <a:avLst/>
          </a:prstGeom>
          <a:noFill/>
        </p:spPr>
        <p:txBody>
          <a:bodyPr wrap="none" rtlCol="0">
            <a:spAutoFit/>
          </a:bodyPr>
          <a:lstStyle/>
          <a:p>
            <a:r>
              <a:rPr lang="es-ES" sz="2000">
                <a:solidFill>
                  <a:schemeClr val="tx1"/>
                </a:solidFill>
              </a:rPr>
              <a:t>GUÍA DOCENTE</a:t>
            </a:r>
          </a:p>
        </p:txBody>
      </p:sp>
    </p:spTree>
    <p:extLst>
      <p:ext uri="{BB962C8B-B14F-4D97-AF65-F5344CB8AC3E}">
        <p14:creationId xmlns:p14="http://schemas.microsoft.com/office/powerpoint/2010/main" val="381823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3" name="CuadroTexto 2"/>
          <p:cNvSpPr txBox="1"/>
          <p:nvPr/>
        </p:nvSpPr>
        <p:spPr>
          <a:xfrm>
            <a:off x="467544" y="685344"/>
            <a:ext cx="820891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Arial" charset="0"/>
                <a:ea typeface="+mn-ea"/>
                <a:cs typeface="+mn-cs"/>
              </a:rPr>
              <a:t>Si las cargas eléctricas sienten esa atracción o repulsión es porque hay una fuerza actuando entre ellas.</a:t>
            </a:r>
          </a:p>
        </p:txBody>
      </p:sp>
      <p:pic>
        <p:nvPicPr>
          <p:cNvPr id="4" name="Imagen 3"/>
          <p:cNvPicPr>
            <a:picLocks noChangeAspect="1"/>
          </p:cNvPicPr>
          <p:nvPr/>
        </p:nvPicPr>
        <p:blipFill rotWithShape="1">
          <a:blip r:embed="rId2"/>
          <a:srcRect t="206"/>
          <a:stretch/>
        </p:blipFill>
        <p:spPr>
          <a:xfrm>
            <a:off x="636674" y="3105860"/>
            <a:ext cx="7870651" cy="3752140"/>
          </a:xfrm>
          <a:prstGeom prst="rect">
            <a:avLst/>
          </a:prstGeom>
        </p:spPr>
      </p:pic>
      <p:sp>
        <p:nvSpPr>
          <p:cNvPr id="5" name="Rectángulo 4"/>
          <p:cNvSpPr/>
          <p:nvPr/>
        </p:nvSpPr>
        <p:spPr>
          <a:xfrm>
            <a:off x="249704" y="1743407"/>
            <a:ext cx="864459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defTabSz="914400" eaLnBrk="0" hangingPunct="0">
              <a:buClrTx/>
              <a:buSzTx/>
            </a:pPr>
            <a:r>
              <a:rPr lang="es-ES" altLang="es-ES">
                <a:solidFill>
                  <a:srgbClr val="000000"/>
                </a:solidFill>
                <a:latin typeface="Times New Roman" panose="02020603050405020304" pitchFamily="18" charset="0"/>
                <a:cs typeface="Times New Roman" panose="02020603050405020304" pitchFamily="18" charset="0"/>
              </a:rPr>
              <a:t>La Ley de Coulomb ( ~1785) establece que la fuerza </a:t>
            </a:r>
            <a:r>
              <a:rPr lang="es-ES" altLang="es-ES">
                <a:solidFill>
                  <a:srgbClr val="00B050"/>
                </a:solidFill>
                <a:latin typeface="Times New Roman" panose="02020603050405020304" pitchFamily="18" charset="0"/>
                <a:cs typeface="Times New Roman" panose="02020603050405020304" pitchFamily="18" charset="0"/>
              </a:rPr>
              <a:t>de atracción </a:t>
            </a:r>
            <a:r>
              <a:rPr lang="es-ES" altLang="es-ES">
                <a:solidFill>
                  <a:srgbClr val="C00000"/>
                </a:solidFill>
                <a:latin typeface="Times New Roman" panose="02020603050405020304" pitchFamily="18" charset="0"/>
                <a:cs typeface="Times New Roman" panose="02020603050405020304" pitchFamily="18" charset="0"/>
              </a:rPr>
              <a:t>o repulsión </a:t>
            </a:r>
            <a:r>
              <a:rPr lang="es-ES" altLang="es-ES">
                <a:solidFill>
                  <a:srgbClr val="000000"/>
                </a:solidFill>
                <a:latin typeface="Times New Roman" panose="02020603050405020304" pitchFamily="18" charset="0"/>
                <a:cs typeface="Times New Roman" panose="02020603050405020304" pitchFamily="18" charset="0"/>
              </a:rPr>
              <a:t>entre </a:t>
            </a:r>
            <a:r>
              <a:rPr lang="es-ES" altLang="es-ES">
                <a:solidFill>
                  <a:schemeClr val="accent2">
                    <a:lumMod val="75000"/>
                  </a:schemeClr>
                </a:solidFill>
                <a:latin typeface="Times New Roman" panose="02020603050405020304" pitchFamily="18" charset="0"/>
                <a:cs typeface="Times New Roman" panose="02020603050405020304" pitchFamily="18" charset="0"/>
              </a:rPr>
              <a:t>dos cargas puntuales </a:t>
            </a:r>
            <a:r>
              <a:rPr lang="es-ES" altLang="es-ES">
                <a:solidFill>
                  <a:srgbClr val="000000"/>
                </a:solidFill>
                <a:latin typeface="Times New Roman" panose="02020603050405020304" pitchFamily="18" charset="0"/>
                <a:cs typeface="Times New Roman" panose="02020603050405020304" pitchFamily="18" charset="0"/>
              </a:rPr>
              <a:t>(cuerpos cargados cuyas dimensiones son despreciables comparadas con la distancia </a:t>
            </a:r>
            <a:r>
              <a:rPr lang="es-ES" altLang="es-ES" i="1">
                <a:solidFill>
                  <a:srgbClr val="000000"/>
                </a:solidFill>
                <a:latin typeface="Times New Roman" panose="02020603050405020304" pitchFamily="18" charset="0"/>
                <a:cs typeface="Times New Roman" panose="02020603050405020304" pitchFamily="18" charset="0"/>
              </a:rPr>
              <a:t>r</a:t>
            </a:r>
            <a:r>
              <a:rPr lang="es-ES" altLang="es-ES">
                <a:solidFill>
                  <a:srgbClr val="000000"/>
                </a:solidFill>
                <a:latin typeface="Times New Roman" panose="02020603050405020304" pitchFamily="18" charset="0"/>
                <a:cs typeface="Times New Roman" panose="02020603050405020304" pitchFamily="18" charset="0"/>
              </a:rPr>
              <a:t> que las separa) es </a:t>
            </a:r>
            <a:r>
              <a:rPr lang="es-ES" altLang="es-ES" b="1">
                <a:solidFill>
                  <a:srgbClr val="000000"/>
                </a:solidFill>
                <a:latin typeface="Times New Roman" panose="02020603050405020304" pitchFamily="18" charset="0"/>
                <a:cs typeface="Times New Roman" panose="02020603050405020304" pitchFamily="18" charset="0"/>
              </a:rPr>
              <a:t>inversamente proporcional al cuadrado de la distancia que las separa </a:t>
            </a:r>
            <a:r>
              <a:rPr lang="es-ES" altLang="es-ES">
                <a:solidFill>
                  <a:srgbClr val="000000"/>
                </a:solidFill>
                <a:latin typeface="Times New Roman" panose="02020603050405020304" pitchFamily="18" charset="0"/>
                <a:cs typeface="Times New Roman" panose="02020603050405020304" pitchFamily="18" charset="0"/>
              </a:rPr>
              <a:t>y </a:t>
            </a:r>
            <a:r>
              <a:rPr lang="es-ES" altLang="es-ES" b="1">
                <a:solidFill>
                  <a:srgbClr val="000000"/>
                </a:solidFill>
                <a:latin typeface="Times New Roman" panose="02020603050405020304" pitchFamily="18" charset="0"/>
                <a:cs typeface="Times New Roman" panose="02020603050405020304" pitchFamily="18" charset="0"/>
              </a:rPr>
              <a:t>directamente proporcional al producto de las cargas</a:t>
            </a:r>
            <a:r>
              <a:rPr lang="es-ES" altLang="es-ES">
                <a:solidFill>
                  <a:srgbClr val="000000"/>
                </a:solidFill>
                <a:latin typeface="Times New Roman" panose="02020603050405020304" pitchFamily="18" charset="0"/>
                <a:cs typeface="Times New Roman" panose="02020603050405020304" pitchFamily="18" charset="0"/>
              </a:rPr>
              <a:t> .</a:t>
            </a:r>
            <a:endParaRPr lang="es-ES" altLang="es-ES">
              <a:solidFill>
                <a:schemeClr val="tx1"/>
              </a:solidFill>
            </a:endParaRPr>
          </a:p>
        </p:txBody>
      </p:sp>
    </p:spTree>
    <p:extLst>
      <p:ext uri="{BB962C8B-B14F-4D97-AF65-F5344CB8AC3E}">
        <p14:creationId xmlns:p14="http://schemas.microsoft.com/office/powerpoint/2010/main" val="154413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3563888" y="1480906"/>
            <a:ext cx="5719566" cy="1110177"/>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200">
                <a:solidFill>
                  <a:srgbClr val="000099"/>
                </a:solidFill>
                <a:latin typeface="+mn-lt"/>
              </a:rPr>
              <a:t>Fuerza </a:t>
            </a:r>
            <a:r>
              <a:rPr lang="es-ES" sz="2200" b="1" i="1">
                <a:solidFill>
                  <a:srgbClr val="FF0000"/>
                </a:solidFill>
                <a:latin typeface="+mn-lt"/>
              </a:rPr>
              <a:t>F</a:t>
            </a:r>
            <a:r>
              <a:rPr lang="es-ES" sz="2200" b="1" i="1" baseline="-25000">
                <a:solidFill>
                  <a:srgbClr val="FF0000"/>
                </a:solidFill>
                <a:latin typeface="+mn-lt"/>
              </a:rPr>
              <a:t>1,2</a:t>
            </a:r>
            <a:r>
              <a:rPr lang="es-ES" sz="2200" b="1" i="1" baseline="-25000">
                <a:solidFill>
                  <a:srgbClr val="000099"/>
                </a:solidFill>
                <a:latin typeface="+mn-lt"/>
              </a:rPr>
              <a:t> </a:t>
            </a:r>
            <a:r>
              <a:rPr lang="es-ES" sz="2200">
                <a:solidFill>
                  <a:srgbClr val="000099"/>
                </a:solidFill>
                <a:latin typeface="+mn-lt"/>
              </a:rPr>
              <a:t> que la carga</a:t>
            </a:r>
            <a:r>
              <a:rPr lang="es-ES" sz="2200" i="1">
                <a:solidFill>
                  <a:srgbClr val="000099"/>
                </a:solidFill>
                <a:latin typeface="+mn-lt"/>
              </a:rPr>
              <a:t> </a:t>
            </a:r>
            <a:r>
              <a:rPr lang="es-ES" sz="2200" i="1">
                <a:solidFill>
                  <a:srgbClr val="FF0000"/>
                </a:solidFill>
                <a:latin typeface="+mn-lt"/>
              </a:rPr>
              <a:t>q</a:t>
            </a:r>
            <a:r>
              <a:rPr lang="es-ES" sz="2200" i="1" baseline="-25000">
                <a:solidFill>
                  <a:srgbClr val="FF0000"/>
                </a:solidFill>
                <a:latin typeface="+mn-lt"/>
              </a:rPr>
              <a:t>1</a:t>
            </a:r>
            <a:r>
              <a:rPr lang="es-ES" sz="2200">
                <a:solidFill>
                  <a:srgbClr val="000099"/>
                </a:solidFill>
                <a:latin typeface="+mn-lt"/>
              </a:rPr>
              <a:t> ejerce sobre </a:t>
            </a:r>
            <a:r>
              <a:rPr lang="es-ES" sz="2200" i="1">
                <a:solidFill>
                  <a:srgbClr val="FF0000"/>
                </a:solidFill>
                <a:latin typeface="+mn-lt"/>
              </a:rPr>
              <a:t>q</a:t>
            </a:r>
            <a:r>
              <a:rPr lang="es-ES" sz="2200" i="1" baseline="-25000">
                <a:solidFill>
                  <a:srgbClr val="FF0000"/>
                </a:solidFill>
                <a:latin typeface="+mn-lt"/>
              </a:rPr>
              <a:t>2</a:t>
            </a:r>
            <a:r>
              <a:rPr lang="es-ES" sz="2200">
                <a:solidFill>
                  <a:srgbClr val="000099"/>
                </a:solidFill>
                <a:latin typeface="+mn-lt"/>
              </a:rPr>
              <a:t> </a:t>
            </a:r>
          </a:p>
          <a:p>
            <a:pPr marL="0" marR="0" lvl="0" indent="0" algn="l"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200" b="0" i="0" u="none" strike="noStrike" kern="1200" cap="none" spc="0" normalizeH="0" baseline="0" noProof="0">
                <a:ln>
                  <a:noFill/>
                </a:ln>
                <a:solidFill>
                  <a:srgbClr val="000099"/>
                </a:solidFill>
                <a:effectLst/>
                <a:uLnTx/>
                <a:uFillTx/>
                <a:latin typeface="+mn-lt"/>
                <a:ea typeface="+mn-ea"/>
                <a:cs typeface="Arial" charset="0"/>
              </a:rPr>
              <a:t>Fuerza entre cargas eléctricas </a:t>
            </a:r>
            <a:r>
              <a:rPr kumimoji="0" lang="es-ES" sz="2200" b="0" i="1" u="none" strike="noStrike" kern="1200" cap="none" spc="0" normalizeH="0" baseline="0" noProof="0">
                <a:ln>
                  <a:noFill/>
                </a:ln>
                <a:solidFill>
                  <a:srgbClr val="FF0000"/>
                </a:solidFill>
                <a:effectLst/>
                <a:uLnTx/>
                <a:uFillTx/>
                <a:latin typeface="+mn-lt"/>
                <a:ea typeface="+mn-ea"/>
                <a:cs typeface="Arial" charset="0"/>
              </a:rPr>
              <a:t>puntuales</a:t>
            </a:r>
            <a:r>
              <a:rPr kumimoji="0" lang="es-ES" sz="2200" b="0" i="0" u="none" strike="noStrike" kern="1200" cap="none" spc="0" normalizeH="0" baseline="0" noProof="0">
                <a:ln>
                  <a:noFill/>
                </a:ln>
                <a:solidFill>
                  <a:srgbClr val="000099"/>
                </a:solidFill>
                <a:effectLst/>
                <a:uLnTx/>
                <a:uFillTx/>
                <a:latin typeface="+mn-lt"/>
                <a:ea typeface="+mn-ea"/>
                <a:cs typeface="Arial" charset="0"/>
              </a:rPr>
              <a:t> </a:t>
            </a:r>
            <a:r>
              <a:rPr kumimoji="0" lang="es-ES" sz="2200" b="0" i="1" u="none" strike="noStrike" kern="1200" cap="none" spc="0" normalizeH="0" baseline="0" noProof="0">
                <a:ln>
                  <a:noFill/>
                </a:ln>
                <a:solidFill>
                  <a:srgbClr val="000099"/>
                </a:solidFill>
                <a:effectLst/>
                <a:uLnTx/>
                <a:uFillTx/>
                <a:latin typeface="+mn-lt"/>
                <a:ea typeface="+mn-ea"/>
                <a:cs typeface="Arial" charset="0"/>
              </a:rPr>
              <a:t>q</a:t>
            </a:r>
            <a:r>
              <a:rPr kumimoji="0" lang="es-ES" sz="2200" b="0" i="1" u="none" strike="noStrike" kern="1200" cap="none" spc="0" normalizeH="0" baseline="-25000" noProof="0">
                <a:ln>
                  <a:noFill/>
                </a:ln>
                <a:solidFill>
                  <a:srgbClr val="000099"/>
                </a:solidFill>
                <a:effectLst/>
                <a:uLnTx/>
                <a:uFillTx/>
                <a:latin typeface="+mn-lt"/>
                <a:ea typeface="+mn-ea"/>
                <a:cs typeface="Arial" charset="0"/>
              </a:rPr>
              <a:t>1</a:t>
            </a:r>
            <a:r>
              <a:rPr kumimoji="0" lang="es-ES" sz="2200" b="0" i="0" u="none" strike="noStrike" kern="1200" cap="none" spc="0" normalizeH="0" baseline="0" noProof="0">
                <a:ln>
                  <a:noFill/>
                </a:ln>
                <a:solidFill>
                  <a:srgbClr val="000099"/>
                </a:solidFill>
                <a:effectLst/>
                <a:uLnTx/>
                <a:uFillTx/>
                <a:latin typeface="+mn-lt"/>
                <a:ea typeface="+mn-ea"/>
                <a:cs typeface="Arial" charset="0"/>
              </a:rPr>
              <a:t> y </a:t>
            </a:r>
            <a:r>
              <a:rPr kumimoji="0" lang="es-ES" sz="2200" b="0" i="1" u="none" strike="noStrike" kern="1200" cap="none" spc="0" normalizeH="0" baseline="0" noProof="0">
                <a:ln>
                  <a:noFill/>
                </a:ln>
                <a:solidFill>
                  <a:srgbClr val="000099"/>
                </a:solidFill>
                <a:effectLst/>
                <a:uLnTx/>
                <a:uFillTx/>
                <a:latin typeface="+mn-lt"/>
                <a:ea typeface="+mn-ea"/>
                <a:cs typeface="Arial" charset="0"/>
              </a:rPr>
              <a:t>q</a:t>
            </a:r>
            <a:r>
              <a:rPr kumimoji="0" lang="es-ES" sz="2200" b="0" i="1" u="none" strike="noStrike" kern="1200" cap="none" spc="0" normalizeH="0" baseline="-25000" noProof="0">
                <a:ln>
                  <a:noFill/>
                </a:ln>
                <a:solidFill>
                  <a:srgbClr val="000099"/>
                </a:solidFill>
                <a:effectLst/>
                <a:uLnTx/>
                <a:uFillTx/>
                <a:latin typeface="+mn-lt"/>
                <a:ea typeface="+mn-ea"/>
                <a:cs typeface="Arial" charset="0"/>
              </a:rPr>
              <a:t>2</a:t>
            </a:r>
            <a:r>
              <a:rPr kumimoji="0" lang="es-ES" sz="2200" b="0" i="0" u="none" strike="noStrike" kern="1200" cap="none" spc="0" normalizeH="0" baseline="0" noProof="0">
                <a:ln>
                  <a:noFill/>
                </a:ln>
                <a:solidFill>
                  <a:srgbClr val="000099"/>
                </a:solidFill>
                <a:effectLst/>
                <a:uLnTx/>
                <a:uFillTx/>
                <a:latin typeface="+mn-lt"/>
                <a:ea typeface="+mn-ea"/>
                <a:cs typeface="Arial" charset="0"/>
              </a:rPr>
              <a:t> separadas por una distancia </a:t>
            </a:r>
            <a:r>
              <a:rPr kumimoji="0" lang="es-ES" sz="2200" b="0" i="1" u="none" strike="noStrike" kern="1200" cap="none" spc="0" normalizeH="0" baseline="0" noProof="0">
                <a:ln>
                  <a:noFill/>
                </a:ln>
                <a:solidFill>
                  <a:srgbClr val="000099"/>
                </a:solidFill>
                <a:effectLst/>
                <a:uLnTx/>
                <a:uFillTx/>
                <a:latin typeface="+mn-lt"/>
                <a:ea typeface="+mn-ea"/>
                <a:cs typeface="Arial" charset="0"/>
              </a:rPr>
              <a:t>r</a:t>
            </a:r>
            <a:r>
              <a:rPr kumimoji="0" lang="es-ES" sz="2200" b="0" i="1" u="none" strike="noStrike" kern="1200" cap="none" spc="0" normalizeH="0" baseline="-25000" noProof="0">
                <a:ln>
                  <a:noFill/>
                </a:ln>
                <a:solidFill>
                  <a:srgbClr val="000099"/>
                </a:solidFill>
                <a:effectLst/>
                <a:uLnTx/>
                <a:uFillTx/>
                <a:latin typeface="+mn-lt"/>
                <a:ea typeface="+mn-ea"/>
                <a:cs typeface="Arial" charset="0"/>
              </a:rPr>
              <a:t>1,2</a:t>
            </a:r>
            <a:r>
              <a:rPr kumimoji="0" lang="es-ES" sz="2200" b="0" i="1" u="none" strike="noStrike" kern="1200" cap="none" spc="0" normalizeH="0" baseline="0" noProof="0">
                <a:ln>
                  <a:noFill/>
                </a:ln>
                <a:solidFill>
                  <a:srgbClr val="000099"/>
                </a:solidFill>
                <a:effectLst/>
                <a:uLnTx/>
                <a:uFillTx/>
                <a:latin typeface="+mn-lt"/>
                <a:ea typeface="+mn-ea"/>
                <a:cs typeface="Arial" charset="0"/>
              </a:rPr>
              <a:t> </a:t>
            </a:r>
            <a:endParaRPr kumimoji="0" lang="es-ES" sz="2200" b="0" i="0" u="none" strike="noStrike" kern="1200" cap="none" spc="0" normalizeH="0" baseline="0" noProof="0">
              <a:ln>
                <a:noFill/>
              </a:ln>
              <a:solidFill>
                <a:srgbClr val="000099"/>
              </a:solidFill>
              <a:effectLst/>
              <a:uLnTx/>
              <a:uFillTx/>
              <a:latin typeface="+mn-lt"/>
              <a:ea typeface="+mn-ea"/>
              <a:cs typeface="Arial" charset="0"/>
            </a:endParaRPr>
          </a:p>
        </p:txBody>
      </p:sp>
      <p:grpSp>
        <p:nvGrpSpPr>
          <p:cNvPr id="19" name="Grupo 18"/>
          <p:cNvGrpSpPr/>
          <p:nvPr/>
        </p:nvGrpSpPr>
        <p:grpSpPr>
          <a:xfrm>
            <a:off x="323528" y="1360525"/>
            <a:ext cx="3024336" cy="1337740"/>
            <a:chOff x="468313" y="5229225"/>
            <a:chExt cx="2511425" cy="1000125"/>
          </a:xfrm>
        </p:grpSpPr>
        <p:graphicFrame>
          <p:nvGraphicFramePr>
            <p:cNvPr id="20" name="Object 1"/>
            <p:cNvGraphicFramePr>
              <a:graphicFrameLocks noChangeAspect="1"/>
            </p:cNvGraphicFramePr>
            <p:nvPr/>
          </p:nvGraphicFramePr>
          <p:xfrm>
            <a:off x="468313" y="5229225"/>
            <a:ext cx="2511425" cy="1000125"/>
          </p:xfrm>
          <a:graphic>
            <a:graphicData uri="http://schemas.openxmlformats.org/presentationml/2006/ole">
              <mc:AlternateContent xmlns:mc="http://schemas.openxmlformats.org/markup-compatibility/2006">
                <mc:Choice xmlns:v="urn:schemas-microsoft-com:vml" Requires="v">
                  <p:oleObj name="OpenOffice.org" r:id="rId3" imgW="1209600" imgH="475560" progId="opendocument.MathDocument.1">
                    <p:embed/>
                  </p:oleObj>
                </mc:Choice>
                <mc:Fallback>
                  <p:oleObj name="OpenOffice.org" r:id="rId3" imgW="1209600" imgH="475560" progId="opendocument.MathDocument.1">
                    <p:embed/>
                    <p:pic>
                      <p:nvPicPr>
                        <p:cNvPr id="2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229225"/>
                          <a:ext cx="2511425" cy="1000125"/>
                        </a:xfrm>
                        <a:prstGeom prst="rect">
                          <a:avLst/>
                        </a:prstGeom>
                        <a:solidFill>
                          <a:srgbClr val="FFFF99"/>
                        </a:solidFill>
                        <a:ln w="9525">
                          <a:solidFill>
                            <a:schemeClr val="tx1"/>
                          </a:solidFill>
                          <a:miter lim="800000"/>
                          <a:headEnd/>
                          <a:tailEnd/>
                        </a:ln>
                      </p:spPr>
                    </p:pic>
                  </p:oleObj>
                </mc:Fallback>
              </mc:AlternateContent>
            </a:graphicData>
          </a:graphic>
        </p:graphicFrame>
        <p:cxnSp>
          <p:nvCxnSpPr>
            <p:cNvPr id="23" name="Conector recto 22"/>
            <p:cNvCxnSpPr/>
            <p:nvPr/>
          </p:nvCxnSpPr>
          <p:spPr bwMode="auto">
            <a:xfrm>
              <a:off x="1800527" y="5682395"/>
              <a:ext cx="68400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15" name="CuadroTexto 14"/>
          <p:cNvSpPr txBox="1"/>
          <p:nvPr/>
        </p:nvSpPr>
        <p:spPr>
          <a:xfrm>
            <a:off x="709298" y="2862164"/>
            <a:ext cx="2252796" cy="369332"/>
          </a:xfrm>
          <a:prstGeom prst="rect">
            <a:avLst/>
          </a:prstGeom>
          <a:noFill/>
        </p:spPr>
        <p:txBody>
          <a:bodyPr wrap="none" rtlCol="0">
            <a:spAutoFit/>
          </a:bodyPr>
          <a:lstStyle/>
          <a:p>
            <a:r>
              <a:rPr lang="es-ES">
                <a:solidFill>
                  <a:schemeClr val="tx1"/>
                </a:solidFill>
                <a:latin typeface="+mn-lt"/>
              </a:rPr>
              <a:t>unidades: N, </a:t>
            </a:r>
            <a:r>
              <a:rPr lang="es-ES" err="1">
                <a:solidFill>
                  <a:schemeClr val="tx1"/>
                </a:solidFill>
                <a:latin typeface="+mn-lt"/>
              </a:rPr>
              <a:t>Newtons</a:t>
            </a:r>
            <a:endParaRPr lang="es-ES">
              <a:solidFill>
                <a:schemeClr val="tx1"/>
              </a:solidFill>
              <a:latin typeface="+mn-lt"/>
            </a:endParaRPr>
          </a:p>
        </p:txBody>
      </p:sp>
      <p:sp>
        <p:nvSpPr>
          <p:cNvPr id="18" name="CuadroTexto 17"/>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21" name="Text Box 1"/>
          <p:cNvSpPr txBox="1">
            <a:spLocks noChangeArrowheads="1"/>
          </p:cNvSpPr>
          <p:nvPr/>
        </p:nvSpPr>
        <p:spPr bwMode="auto">
          <a:xfrm>
            <a:off x="183704" y="759709"/>
            <a:ext cx="8776592" cy="433068"/>
          </a:xfrm>
          <a:prstGeom prst="rect">
            <a:avLst/>
          </a:prstGeom>
          <a:noFill/>
          <a:ln w="9525">
            <a:noFill/>
            <a:round/>
            <a:headEnd/>
            <a:tailEnd/>
          </a:ln>
          <a:effectLst/>
        </p:spPr>
        <p:txBody>
          <a:bodyPr wrap="square" lIns="90000" tIns="46800" rIns="90000" bIns="46800">
            <a:spAutoFit/>
          </a:bodyPr>
          <a:lstStyle/>
          <a:p>
            <a:pPr marL="0" marR="0" lvl="0" indent="0" algn="l"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200" b="0" i="0" u="none" strike="noStrike" kern="1200" cap="none" spc="0" normalizeH="0" baseline="0" noProof="0">
                <a:ln>
                  <a:noFill/>
                </a:ln>
                <a:solidFill>
                  <a:srgbClr val="000099"/>
                </a:solidFill>
                <a:effectLst/>
                <a:uLnTx/>
                <a:uFillTx/>
                <a:latin typeface="+mn-lt"/>
                <a:ea typeface="+mn-ea"/>
                <a:cs typeface="Arial" charset="0"/>
              </a:rPr>
              <a:t>La Ley</a:t>
            </a:r>
            <a:r>
              <a:rPr kumimoji="0" lang="es-ES" sz="2200" b="0" i="0" u="none" strike="noStrike" kern="1200" cap="none" spc="0" normalizeH="0" noProof="0">
                <a:ln>
                  <a:noFill/>
                </a:ln>
                <a:solidFill>
                  <a:srgbClr val="000099"/>
                </a:solidFill>
                <a:effectLst/>
                <a:uLnTx/>
                <a:uFillTx/>
                <a:latin typeface="+mn-lt"/>
                <a:ea typeface="+mn-ea"/>
                <a:cs typeface="Arial" charset="0"/>
              </a:rPr>
              <a:t> de Coulomb viene dada por la siguiente expresión:</a:t>
            </a:r>
            <a:endParaRPr kumimoji="0" lang="es-ES" sz="2200" b="0" i="0" u="none" strike="noStrike" kern="1200" cap="none" spc="0" normalizeH="0" baseline="0" noProof="0">
              <a:ln>
                <a:noFill/>
              </a:ln>
              <a:solidFill>
                <a:srgbClr val="000099"/>
              </a:solidFill>
              <a:effectLst/>
              <a:uLnTx/>
              <a:uFillTx/>
              <a:latin typeface="+mn-lt"/>
              <a:ea typeface="+mn-ea"/>
              <a:cs typeface="Arial" charset="0"/>
            </a:endParaRPr>
          </a:p>
        </p:txBody>
      </p:sp>
      <p:sp>
        <p:nvSpPr>
          <p:cNvPr id="22" name="Text Box 1"/>
          <p:cNvSpPr txBox="1">
            <a:spLocks noChangeArrowheads="1"/>
          </p:cNvSpPr>
          <p:nvPr/>
        </p:nvSpPr>
        <p:spPr bwMode="auto">
          <a:xfrm>
            <a:off x="242531" y="3551917"/>
            <a:ext cx="8632576" cy="1633397"/>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000">
                <a:solidFill>
                  <a:schemeClr val="tx1"/>
                </a:solidFill>
                <a:latin typeface="+mj-lt"/>
              </a:rPr>
              <a:t>donde </a:t>
            </a:r>
            <a:r>
              <a:rPr lang="es-ES" sz="2000" i="1">
                <a:solidFill>
                  <a:srgbClr val="000099"/>
                </a:solidFill>
                <a:latin typeface="+mj-lt"/>
              </a:rPr>
              <a:t>k </a:t>
            </a:r>
            <a:r>
              <a:rPr lang="es-ES" sz="2000">
                <a:solidFill>
                  <a:srgbClr val="000099"/>
                </a:solidFill>
                <a:latin typeface="+mj-lt"/>
              </a:rPr>
              <a:t>es una c</a:t>
            </a:r>
            <a:r>
              <a:rPr kumimoji="0" lang="es-ES" sz="2000" b="0" u="none" strike="noStrike" kern="1200" cap="none" spc="0" normalizeH="0" baseline="0" noProof="0" err="1">
                <a:ln>
                  <a:noFill/>
                </a:ln>
                <a:solidFill>
                  <a:srgbClr val="000099"/>
                </a:solidFill>
                <a:effectLst/>
                <a:uLnTx/>
                <a:uFillTx/>
                <a:latin typeface="+mj-lt"/>
              </a:rPr>
              <a:t>onstante</a:t>
            </a:r>
            <a:r>
              <a:rPr kumimoji="0" lang="es-ES" sz="2000" b="0" u="none" strike="noStrike" kern="1200" cap="none" spc="0" normalizeH="0" baseline="0" noProof="0">
                <a:ln>
                  <a:noFill/>
                </a:ln>
                <a:solidFill>
                  <a:srgbClr val="000099"/>
                </a:solidFill>
                <a:effectLst/>
                <a:uLnTx/>
                <a:uFillTx/>
                <a:latin typeface="+mj-lt"/>
              </a:rPr>
              <a:t> </a:t>
            </a:r>
            <a:r>
              <a:rPr kumimoji="0" lang="es-ES" sz="2000" b="0" i="0" u="none" strike="noStrike" kern="1200" cap="none" spc="0" normalizeH="0" baseline="0" noProof="0">
                <a:ln>
                  <a:noFill/>
                </a:ln>
                <a:solidFill>
                  <a:srgbClr val="000099"/>
                </a:solidFill>
                <a:effectLst/>
                <a:uLnTx/>
                <a:uFillTx/>
                <a:latin typeface="+mj-lt"/>
              </a:rPr>
              <a:t>de proporcionalidad:</a:t>
            </a:r>
            <a:r>
              <a:rPr kumimoji="0" lang="es-ES" sz="2000" b="0" i="0" u="none" strike="noStrike" kern="1200" cap="none" spc="0" normalizeH="0" noProof="0">
                <a:ln>
                  <a:noFill/>
                </a:ln>
                <a:solidFill>
                  <a:srgbClr val="000099"/>
                </a:solidFill>
                <a:effectLst/>
                <a:uLnTx/>
                <a:uFillTx/>
                <a:latin typeface="+mj-lt"/>
              </a:rPr>
              <a:t> </a:t>
            </a:r>
            <a:r>
              <a:rPr lang="es-ES" altLang="es-ES" sz="2000">
                <a:solidFill>
                  <a:srgbClr val="000000"/>
                </a:solidFill>
                <a:latin typeface="+mj-lt"/>
                <a:cs typeface="Times New Roman" panose="02020603050405020304" pitchFamily="18" charset="0"/>
              </a:rPr>
              <a:t>El valor de la constante de proporcionalidad k depende de las unidades en las que se exprese </a:t>
            </a:r>
            <a:r>
              <a:rPr lang="es-ES" altLang="es-ES" sz="2000" i="1">
                <a:solidFill>
                  <a:srgbClr val="000000"/>
                </a:solidFill>
                <a:latin typeface="+mj-lt"/>
                <a:cs typeface="Times New Roman" panose="02020603050405020304" pitchFamily="18" charset="0"/>
              </a:rPr>
              <a:t>F</a:t>
            </a:r>
            <a:r>
              <a:rPr lang="es-ES" altLang="es-ES" sz="2000">
                <a:solidFill>
                  <a:srgbClr val="000000"/>
                </a:solidFill>
                <a:latin typeface="+mj-lt"/>
                <a:cs typeface="Times New Roman" panose="02020603050405020304" pitchFamily="18" charset="0"/>
              </a:rPr>
              <a:t>, </a:t>
            </a:r>
            <a:r>
              <a:rPr lang="es-ES" altLang="es-ES" sz="2000" i="1">
                <a:solidFill>
                  <a:srgbClr val="000000"/>
                </a:solidFill>
                <a:latin typeface="+mj-lt"/>
                <a:cs typeface="Times New Roman" panose="02020603050405020304" pitchFamily="18" charset="0"/>
              </a:rPr>
              <a:t>q</a:t>
            </a:r>
            <a:r>
              <a:rPr lang="es-ES" altLang="es-ES" sz="1600" i="1">
                <a:solidFill>
                  <a:srgbClr val="000000"/>
                </a:solidFill>
                <a:latin typeface="+mj-lt"/>
                <a:cs typeface="Times New Roman" panose="02020603050405020304" pitchFamily="18" charset="0"/>
              </a:rPr>
              <a:t>1</a:t>
            </a:r>
            <a:r>
              <a:rPr lang="es-ES" altLang="es-ES" sz="2000">
                <a:solidFill>
                  <a:srgbClr val="000000"/>
                </a:solidFill>
                <a:latin typeface="+mj-lt"/>
                <a:cs typeface="Times New Roman" panose="02020603050405020304" pitchFamily="18" charset="0"/>
              </a:rPr>
              <a:t>, </a:t>
            </a:r>
            <a:r>
              <a:rPr lang="es-ES" altLang="es-ES" sz="2000" i="1">
                <a:solidFill>
                  <a:srgbClr val="000000"/>
                </a:solidFill>
                <a:latin typeface="+mj-lt"/>
                <a:cs typeface="Times New Roman" panose="02020603050405020304" pitchFamily="18" charset="0"/>
              </a:rPr>
              <a:t>q</a:t>
            </a:r>
            <a:r>
              <a:rPr lang="es-ES" altLang="es-ES" sz="1600" i="1">
                <a:solidFill>
                  <a:srgbClr val="000000"/>
                </a:solidFill>
                <a:latin typeface="+mj-lt"/>
                <a:cs typeface="Times New Roman" panose="02020603050405020304" pitchFamily="18" charset="0"/>
              </a:rPr>
              <a:t>2</a:t>
            </a:r>
            <a:r>
              <a:rPr lang="es-ES" altLang="es-ES" sz="2000">
                <a:solidFill>
                  <a:srgbClr val="000000"/>
                </a:solidFill>
                <a:latin typeface="+mj-lt"/>
                <a:cs typeface="Times New Roman" panose="02020603050405020304" pitchFamily="18" charset="0"/>
              </a:rPr>
              <a:t> y </a:t>
            </a:r>
            <a:r>
              <a:rPr lang="es-ES" altLang="es-ES" sz="2000" i="1">
                <a:solidFill>
                  <a:srgbClr val="000000"/>
                </a:solidFill>
                <a:latin typeface="+mj-lt"/>
                <a:cs typeface="Times New Roman" panose="02020603050405020304" pitchFamily="18" charset="0"/>
              </a:rPr>
              <a:t>r</a:t>
            </a:r>
            <a:r>
              <a:rPr lang="es-ES" altLang="es-ES" sz="1600" i="1">
                <a:solidFill>
                  <a:srgbClr val="000000"/>
                </a:solidFill>
                <a:latin typeface="+mj-lt"/>
                <a:cs typeface="Times New Roman" panose="02020603050405020304" pitchFamily="18" charset="0"/>
              </a:rPr>
              <a:t>12</a:t>
            </a:r>
            <a:r>
              <a:rPr lang="es-ES" altLang="es-ES" sz="2000">
                <a:solidFill>
                  <a:srgbClr val="000000"/>
                </a:solidFill>
                <a:latin typeface="+mj-lt"/>
                <a:cs typeface="Times New Roman" panose="02020603050405020304" pitchFamily="18" charset="0"/>
              </a:rPr>
              <a:t>. En unidades del </a:t>
            </a:r>
            <a:r>
              <a:rPr kumimoji="0" lang="es-ES" sz="2000" b="0" i="0" u="none" strike="noStrike" kern="1200" cap="none" spc="0" normalizeH="0" baseline="0" noProof="0">
                <a:ln>
                  <a:noFill/>
                </a:ln>
                <a:solidFill>
                  <a:srgbClr val="000099"/>
                </a:solidFill>
                <a:effectLst/>
                <a:uLnTx/>
                <a:uFillTx/>
                <a:latin typeface="+mj-lt"/>
              </a:rPr>
              <a:t>SISTEMA INTERNACIONAL:</a:t>
            </a:r>
          </a:p>
          <a:p>
            <a:pPr marL="0" marR="0" lvl="0" indent="0" algn="l"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s-ES" sz="2000" b="1" i="1" u="none" strike="noStrike" kern="1200" cap="none" spc="0" normalizeH="0" baseline="0" noProof="0">
              <a:ln>
                <a:noFill/>
              </a:ln>
              <a:solidFill>
                <a:srgbClr val="000099"/>
              </a:solidFill>
              <a:effectLst/>
              <a:uLnTx/>
              <a:uFillTx/>
              <a:latin typeface="+mj-lt"/>
            </a:endParaRPr>
          </a:p>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000" b="0" i="1" u="none" strike="noStrike" kern="1200" cap="none" spc="0" normalizeH="0" baseline="0" noProof="0">
                <a:ln>
                  <a:noFill/>
                </a:ln>
                <a:solidFill>
                  <a:srgbClr val="000099"/>
                </a:solidFill>
                <a:effectLst/>
                <a:uLnTx/>
                <a:uFillTx/>
                <a:latin typeface="+mj-lt"/>
              </a:rPr>
              <a:t>		k = </a:t>
            </a:r>
            <a:r>
              <a:rPr kumimoji="0" lang="es-ES" sz="2000" b="0" i="0" u="none" strike="noStrike" kern="1200" cap="none" spc="0" normalizeH="0" baseline="0" noProof="0">
                <a:ln>
                  <a:noFill/>
                </a:ln>
                <a:solidFill>
                  <a:srgbClr val="000099"/>
                </a:solidFill>
                <a:effectLst/>
                <a:uLnTx/>
                <a:uFillTx/>
                <a:latin typeface="+mj-lt"/>
              </a:rPr>
              <a:t>8.99 </a:t>
            </a:r>
            <a:r>
              <a:rPr kumimoji="0" lang="es-ES" sz="2000" b="0" i="0" u="none" strike="noStrike" kern="1200" cap="none" spc="0" normalizeH="0" baseline="0" noProof="0">
                <a:ln>
                  <a:noFill/>
                </a:ln>
                <a:solidFill>
                  <a:srgbClr val="000099"/>
                </a:solidFill>
                <a:effectLst/>
                <a:uLnTx/>
                <a:uFillTx/>
                <a:latin typeface="+mj-lt"/>
                <a:cs typeface="Times New Roman"/>
              </a:rPr>
              <a:t>× </a:t>
            </a:r>
            <a:r>
              <a:rPr kumimoji="0" lang="es-ES" sz="2000" b="0" i="0" u="none" strike="noStrike" kern="1200" cap="none" spc="0" normalizeH="0" baseline="0" noProof="0">
                <a:ln>
                  <a:noFill/>
                </a:ln>
                <a:solidFill>
                  <a:srgbClr val="000099"/>
                </a:solidFill>
                <a:effectLst/>
                <a:uLnTx/>
                <a:uFillTx/>
                <a:latin typeface="+mj-lt"/>
              </a:rPr>
              <a:t>10</a:t>
            </a:r>
            <a:r>
              <a:rPr kumimoji="0" lang="es-ES" sz="2000" b="0" i="0" u="none" strike="noStrike" kern="1200" cap="none" spc="0" normalizeH="0" baseline="30000" noProof="0">
                <a:ln>
                  <a:noFill/>
                </a:ln>
                <a:solidFill>
                  <a:srgbClr val="000099"/>
                </a:solidFill>
                <a:effectLst/>
                <a:uLnTx/>
                <a:uFillTx/>
                <a:latin typeface="+mj-lt"/>
              </a:rPr>
              <a:t>9</a:t>
            </a:r>
            <a:r>
              <a:rPr kumimoji="0" lang="es-ES" sz="2000" b="0" i="0" u="none" strike="noStrike" kern="1200" cap="none" spc="0" normalizeH="0" baseline="0" noProof="0">
                <a:ln>
                  <a:noFill/>
                </a:ln>
                <a:solidFill>
                  <a:srgbClr val="000099"/>
                </a:solidFill>
                <a:effectLst/>
                <a:uLnTx/>
                <a:uFillTx/>
                <a:latin typeface="+mj-lt"/>
              </a:rPr>
              <a:t> N m</a:t>
            </a:r>
            <a:r>
              <a:rPr kumimoji="0" lang="es-ES" sz="2000" b="0" i="0" u="none" strike="noStrike" kern="1200" cap="none" spc="0" normalizeH="0" baseline="30000" noProof="0">
                <a:ln>
                  <a:noFill/>
                </a:ln>
                <a:solidFill>
                  <a:srgbClr val="000099"/>
                </a:solidFill>
                <a:effectLst/>
                <a:uLnTx/>
                <a:uFillTx/>
                <a:latin typeface="+mj-lt"/>
              </a:rPr>
              <a:t>2</a:t>
            </a:r>
            <a:r>
              <a:rPr kumimoji="0" lang="es-ES" sz="2000" b="0" i="0" u="none" strike="noStrike" kern="1200" cap="none" spc="0" normalizeH="0" baseline="0" noProof="0">
                <a:ln>
                  <a:noFill/>
                </a:ln>
                <a:solidFill>
                  <a:srgbClr val="000099"/>
                </a:solidFill>
                <a:effectLst/>
                <a:uLnTx/>
                <a:uFillTx/>
                <a:latin typeface="+mj-lt"/>
              </a:rPr>
              <a:t>/C</a:t>
            </a:r>
            <a:r>
              <a:rPr kumimoji="0" lang="es-ES" sz="2000" b="0" i="0" u="none" strike="noStrike" kern="1200" cap="none" spc="0" normalizeH="0" baseline="30000" noProof="0">
                <a:ln>
                  <a:noFill/>
                </a:ln>
                <a:solidFill>
                  <a:srgbClr val="000099"/>
                </a:solidFill>
                <a:effectLst/>
                <a:uLnTx/>
                <a:uFillTx/>
                <a:latin typeface="+mj-lt"/>
              </a:rPr>
              <a:t>2</a:t>
            </a:r>
            <a:r>
              <a:rPr kumimoji="0" lang="es-ES" sz="2000" b="0" i="0" u="none" strike="noStrike" kern="1200" cap="none" spc="0" normalizeH="0" baseline="0" noProof="0">
                <a:ln>
                  <a:noFill/>
                </a:ln>
                <a:solidFill>
                  <a:srgbClr val="000099"/>
                </a:solidFill>
                <a:effectLst/>
                <a:uLnTx/>
                <a:uFillTx/>
                <a:latin typeface="+mj-lt"/>
              </a:rPr>
              <a:t> ~ 9</a:t>
            </a:r>
            <a:r>
              <a:rPr lang="es-ES" sz="2000">
                <a:solidFill>
                  <a:srgbClr val="000099"/>
                </a:solidFill>
                <a:latin typeface="+mj-lt"/>
                <a:cs typeface="Times New Roman"/>
              </a:rPr>
              <a:t> × </a:t>
            </a:r>
            <a:r>
              <a:rPr lang="es-ES" sz="2000">
                <a:solidFill>
                  <a:srgbClr val="000099"/>
                </a:solidFill>
                <a:latin typeface="+mj-lt"/>
              </a:rPr>
              <a:t>10</a:t>
            </a:r>
            <a:r>
              <a:rPr lang="es-ES" sz="2000" baseline="30000">
                <a:solidFill>
                  <a:srgbClr val="000099"/>
                </a:solidFill>
                <a:latin typeface="+mj-lt"/>
              </a:rPr>
              <a:t>9</a:t>
            </a:r>
            <a:r>
              <a:rPr lang="es-ES" sz="2000">
                <a:solidFill>
                  <a:srgbClr val="000099"/>
                </a:solidFill>
                <a:latin typeface="+mj-lt"/>
              </a:rPr>
              <a:t> N m</a:t>
            </a:r>
            <a:r>
              <a:rPr lang="es-ES" sz="2000" baseline="30000">
                <a:solidFill>
                  <a:srgbClr val="000099"/>
                </a:solidFill>
                <a:latin typeface="+mj-lt"/>
              </a:rPr>
              <a:t>2</a:t>
            </a:r>
            <a:r>
              <a:rPr lang="es-ES" sz="2000">
                <a:solidFill>
                  <a:srgbClr val="000099"/>
                </a:solidFill>
                <a:latin typeface="+mj-lt"/>
              </a:rPr>
              <a:t>/C</a:t>
            </a:r>
            <a:r>
              <a:rPr lang="es-ES" sz="2000" baseline="30000">
                <a:solidFill>
                  <a:srgbClr val="000099"/>
                </a:solidFill>
                <a:latin typeface="+mj-lt"/>
              </a:rPr>
              <a:t>2</a:t>
            </a:r>
            <a:r>
              <a:rPr lang="es-ES" sz="2000">
                <a:solidFill>
                  <a:srgbClr val="000099"/>
                </a:solidFill>
                <a:latin typeface="+mj-lt"/>
              </a:rPr>
              <a:t> </a:t>
            </a:r>
            <a:endParaRPr kumimoji="0" lang="es-ES" sz="2000" b="0" i="0" u="none" strike="noStrike" kern="1200" cap="none" spc="0" normalizeH="0" baseline="0" noProof="0">
              <a:ln>
                <a:noFill/>
              </a:ln>
              <a:solidFill>
                <a:srgbClr val="000099"/>
              </a:solidFill>
              <a:effectLst/>
              <a:uLnTx/>
              <a:uFillTx/>
              <a:latin typeface="+mj-lt"/>
            </a:endParaRPr>
          </a:p>
        </p:txBody>
      </p:sp>
      <mc:AlternateContent xmlns:mc="http://schemas.openxmlformats.org/markup-compatibility/2006" xmlns:a14="http://schemas.microsoft.com/office/drawing/2010/main">
        <mc:Choice Requires="a14">
          <p:sp>
            <p:nvSpPr>
              <p:cNvPr id="2" name="CuadroTexto 1"/>
              <p:cNvSpPr txBox="1"/>
              <p:nvPr/>
            </p:nvSpPr>
            <p:spPr>
              <a:xfrm>
                <a:off x="7304835" y="5341357"/>
                <a:ext cx="1961960" cy="607923"/>
              </a:xfrm>
              <a:prstGeom prst="rect">
                <a:avLst/>
              </a:prstGeom>
              <a:noFill/>
            </p:spPr>
            <p:txBody>
              <a:bodyPr wrap="square" lIns="0" tIns="0" rIns="0" bIns="0" rtlCol="0">
                <a:spAutoFit/>
              </a:bodyPr>
              <a:lstStyle/>
              <a:p>
                <a14:m>
                  <m:oMath xmlns:m="http://schemas.openxmlformats.org/officeDocument/2006/math">
                    <m:acc>
                      <m:accPr>
                        <m:chr m:val="̂"/>
                        <m:ctrlPr>
                          <a:rPr lang="es-ES" sz="2400" i="1" smtClean="0">
                            <a:solidFill>
                              <a:schemeClr val="tx1"/>
                            </a:solidFill>
                            <a:latin typeface="Cambria Math" panose="02040503050406030204" pitchFamily="18" charset="0"/>
                          </a:rPr>
                        </m:ctrlPr>
                      </m:accPr>
                      <m:e>
                        <m:sSub>
                          <m:sSubPr>
                            <m:ctrlPr>
                              <a:rPr lang="es-ES" sz="2400" i="1" smtClean="0">
                                <a:solidFill>
                                  <a:schemeClr val="tx1"/>
                                </a:solidFill>
                                <a:latin typeface="Cambria Math" panose="02040503050406030204" pitchFamily="18" charset="0"/>
                              </a:rPr>
                            </m:ctrlPr>
                          </m:sSubPr>
                          <m:e>
                            <m:r>
                              <a:rPr lang="es-ES" sz="2400" b="0" i="1" smtClean="0">
                                <a:solidFill>
                                  <a:schemeClr val="tx1"/>
                                </a:solidFill>
                                <a:latin typeface="Cambria Math" panose="02040503050406030204" pitchFamily="18" charset="0"/>
                              </a:rPr>
                              <m:t>𝑢</m:t>
                            </m:r>
                          </m:e>
                          <m:sub>
                            <m:r>
                              <a:rPr lang="es-ES" sz="2400" b="0" i="1" smtClean="0">
                                <a:solidFill>
                                  <a:schemeClr val="tx1"/>
                                </a:solidFill>
                                <a:latin typeface="Cambria Math" panose="02040503050406030204" pitchFamily="18" charset="0"/>
                              </a:rPr>
                              <m:t>12</m:t>
                            </m:r>
                          </m:sub>
                        </m:sSub>
                      </m:e>
                    </m:acc>
                    <m:r>
                      <a:rPr lang="es-ES" sz="2400" b="0" i="1" smtClean="0">
                        <a:solidFill>
                          <a:schemeClr val="tx1"/>
                        </a:solidFill>
                        <a:latin typeface="Cambria Math" panose="02040503050406030204" pitchFamily="18" charset="0"/>
                      </a:rPr>
                      <m:t>=</m:t>
                    </m:r>
                    <m:f>
                      <m:fPr>
                        <m:ctrlPr>
                          <a:rPr lang="es-ES" sz="2400" b="0" i="1" smtClean="0">
                            <a:solidFill>
                              <a:schemeClr val="tx1"/>
                            </a:solidFill>
                            <a:latin typeface="Cambria Math" panose="02040503050406030204" pitchFamily="18" charset="0"/>
                          </a:rPr>
                        </m:ctrlPr>
                      </m:fPr>
                      <m:num>
                        <m:sSub>
                          <m:sSubPr>
                            <m:ctrlPr>
                              <a:rPr lang="es-ES" sz="2400" b="0" i="1" smtClean="0">
                                <a:solidFill>
                                  <a:schemeClr val="tx1"/>
                                </a:solidFill>
                                <a:latin typeface="Cambria Math" panose="02040503050406030204" pitchFamily="18" charset="0"/>
                              </a:rPr>
                            </m:ctrlPr>
                          </m:sSubPr>
                          <m:e>
                            <m:acc>
                              <m:accPr>
                                <m:chr m:val="⃗"/>
                                <m:ctrlPr>
                                  <a:rPr lang="es-ES" sz="2400" b="0" i="1" smtClean="0">
                                    <a:solidFill>
                                      <a:schemeClr val="tx1"/>
                                    </a:solidFill>
                                    <a:latin typeface="Cambria Math" panose="02040503050406030204" pitchFamily="18" charset="0"/>
                                  </a:rPr>
                                </m:ctrlPr>
                              </m:accPr>
                              <m:e>
                                <m:r>
                                  <a:rPr lang="es-ES" sz="2400" b="0" i="1" smtClean="0">
                                    <a:solidFill>
                                      <a:schemeClr val="tx1"/>
                                    </a:solidFill>
                                    <a:latin typeface="Cambria Math" panose="02040503050406030204" pitchFamily="18" charset="0"/>
                                  </a:rPr>
                                  <m:t>𝑟</m:t>
                                </m:r>
                              </m:e>
                            </m:acc>
                          </m:e>
                          <m:sub>
                            <m:r>
                              <a:rPr lang="es-ES" sz="2400" b="0" i="1" smtClean="0">
                                <a:solidFill>
                                  <a:schemeClr val="tx1"/>
                                </a:solidFill>
                                <a:latin typeface="Cambria Math" panose="02040503050406030204" pitchFamily="18" charset="0"/>
                              </a:rPr>
                              <m:t>12</m:t>
                            </m:r>
                          </m:sub>
                        </m:sSub>
                      </m:num>
                      <m:den>
                        <m:d>
                          <m:dPr>
                            <m:begChr m:val="|"/>
                            <m:endChr m:val="|"/>
                            <m:ctrlPr>
                              <a:rPr lang="es-ES" sz="2400" b="0" i="1" smtClean="0">
                                <a:solidFill>
                                  <a:schemeClr val="tx1"/>
                                </a:solidFill>
                                <a:latin typeface="Cambria Math" panose="02040503050406030204" pitchFamily="18" charset="0"/>
                              </a:rPr>
                            </m:ctrlPr>
                          </m:dPr>
                          <m:e>
                            <m:sSub>
                              <m:sSubPr>
                                <m:ctrlPr>
                                  <a:rPr lang="es-ES" sz="2400" i="1">
                                    <a:solidFill>
                                      <a:schemeClr val="tx1"/>
                                    </a:solidFill>
                                    <a:latin typeface="Cambria Math" panose="02040503050406030204" pitchFamily="18" charset="0"/>
                                  </a:rPr>
                                </m:ctrlPr>
                              </m:sSubPr>
                              <m:e>
                                <m:acc>
                                  <m:accPr>
                                    <m:chr m:val="⃗"/>
                                    <m:ctrlPr>
                                      <a:rPr lang="es-ES" sz="2400" i="1">
                                        <a:solidFill>
                                          <a:schemeClr val="tx1"/>
                                        </a:solidFill>
                                        <a:latin typeface="Cambria Math" panose="02040503050406030204" pitchFamily="18" charset="0"/>
                                      </a:rPr>
                                    </m:ctrlPr>
                                  </m:accPr>
                                  <m:e>
                                    <m:r>
                                      <a:rPr lang="es-ES" sz="2400" i="1">
                                        <a:solidFill>
                                          <a:schemeClr val="tx1"/>
                                        </a:solidFill>
                                        <a:latin typeface="Cambria Math" panose="02040503050406030204" pitchFamily="18" charset="0"/>
                                      </a:rPr>
                                      <m:t>𝑟</m:t>
                                    </m:r>
                                  </m:e>
                                </m:acc>
                              </m:e>
                              <m:sub>
                                <m:r>
                                  <a:rPr lang="es-ES" sz="2400" i="1">
                                    <a:solidFill>
                                      <a:schemeClr val="tx1"/>
                                    </a:solidFill>
                                    <a:latin typeface="Cambria Math" panose="02040503050406030204" pitchFamily="18" charset="0"/>
                                  </a:rPr>
                                  <m:t>12</m:t>
                                </m:r>
                              </m:sub>
                            </m:sSub>
                          </m:e>
                        </m:d>
                      </m:den>
                    </m:f>
                  </m:oMath>
                </a14:m>
                <a:r>
                  <a:rPr lang="es-ES" sz="2400">
                    <a:solidFill>
                      <a:schemeClr val="tx1"/>
                    </a:solidFill>
                  </a:rPr>
                  <a:t> </a:t>
                </a:r>
              </a:p>
            </p:txBody>
          </p:sp>
        </mc:Choice>
        <mc:Fallback xmlns="">
          <p:sp>
            <p:nvSpPr>
              <p:cNvPr id="2" name="CuadroTexto 1"/>
              <p:cNvSpPr txBox="1">
                <a:spLocks noRot="1" noChangeAspect="1" noMove="1" noResize="1" noEditPoints="1" noAdjustHandles="1" noChangeArrowheads="1" noChangeShapeType="1" noTextEdit="1"/>
              </p:cNvSpPr>
              <p:nvPr/>
            </p:nvSpPr>
            <p:spPr>
              <a:xfrm>
                <a:off x="7304835" y="5341357"/>
                <a:ext cx="1961960" cy="607923"/>
              </a:xfrm>
              <a:prstGeom prst="rect">
                <a:avLst/>
              </a:prstGeom>
              <a:blipFill>
                <a:blip r:embed="rId6"/>
                <a:stretch>
                  <a:fillRect/>
                </a:stretch>
              </a:blipFill>
            </p:spPr>
            <p:txBody>
              <a:bodyPr/>
              <a:lstStyle/>
              <a:p>
                <a:r>
                  <a:rPr lang="en-US">
                    <a:noFill/>
                  </a:rPr>
                  <a:t> </a:t>
                </a:r>
              </a:p>
            </p:txBody>
          </p:sp>
        </mc:Fallback>
      </mc:AlternateContent>
      <p:sp>
        <p:nvSpPr>
          <p:cNvPr id="3" name="Rectángulo 2"/>
          <p:cNvSpPr/>
          <p:nvPr/>
        </p:nvSpPr>
        <p:spPr>
          <a:xfrm>
            <a:off x="327720" y="5477162"/>
            <a:ext cx="7772672" cy="400110"/>
          </a:xfrm>
          <a:prstGeom prst="rect">
            <a:avLst/>
          </a:prstGeom>
        </p:spPr>
        <p:txBody>
          <a:bodyPr wrap="square">
            <a:spAutoFit/>
          </a:bodyPr>
          <a:lstStyle/>
          <a:p>
            <a:r>
              <a:rPr lang="es-ES" sz="2000">
                <a:solidFill>
                  <a:schemeClr val="tx1"/>
                </a:solidFill>
                <a:latin typeface="+mj-lt"/>
              </a:rPr>
              <a:t>donde </a:t>
            </a:r>
            <a:r>
              <a:rPr lang="es-ES" sz="2000" b="1">
                <a:solidFill>
                  <a:srgbClr val="000099"/>
                </a:solidFill>
                <a:latin typeface="+mj-lt"/>
              </a:rPr>
              <a:t>u</a:t>
            </a:r>
            <a:r>
              <a:rPr lang="es-ES" sz="1400">
                <a:solidFill>
                  <a:srgbClr val="000099"/>
                </a:solidFill>
                <a:latin typeface="+mj-lt"/>
              </a:rPr>
              <a:t>12</a:t>
            </a:r>
            <a:r>
              <a:rPr lang="es-ES" sz="2000">
                <a:solidFill>
                  <a:srgbClr val="000099"/>
                </a:solidFill>
                <a:latin typeface="+mj-lt"/>
              </a:rPr>
              <a:t> es un vector unitario </a:t>
            </a:r>
            <a:r>
              <a:rPr lang="es-ES" sz="2000">
                <a:solidFill>
                  <a:schemeClr val="tx1"/>
                </a:solidFill>
                <a:latin typeface="+mj-lt"/>
              </a:rPr>
              <a:t>en la dirección que une q</a:t>
            </a:r>
            <a:r>
              <a:rPr lang="es-ES" sz="1400">
                <a:solidFill>
                  <a:schemeClr val="tx1"/>
                </a:solidFill>
                <a:latin typeface="+mj-lt"/>
              </a:rPr>
              <a:t>1</a:t>
            </a:r>
            <a:r>
              <a:rPr lang="es-ES" sz="2000">
                <a:solidFill>
                  <a:schemeClr val="tx1"/>
                </a:solidFill>
                <a:latin typeface="+mj-lt"/>
              </a:rPr>
              <a:t> con q</a:t>
            </a:r>
            <a:r>
              <a:rPr lang="es-ES" sz="1400">
                <a:solidFill>
                  <a:schemeClr val="tx1"/>
                </a:solidFill>
                <a:latin typeface="+mj-lt"/>
              </a:rPr>
              <a:t>2</a:t>
            </a:r>
          </a:p>
        </p:txBody>
      </p:sp>
    </p:spTree>
    <p:extLst>
      <p:ext uri="{BB962C8B-B14F-4D97-AF65-F5344CB8AC3E}">
        <p14:creationId xmlns:p14="http://schemas.microsoft.com/office/powerpoint/2010/main" val="36944934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24" name="7 Rectángulo"/>
          <p:cNvSpPr/>
          <p:nvPr/>
        </p:nvSpPr>
        <p:spPr>
          <a:xfrm>
            <a:off x="183704" y="2715609"/>
            <a:ext cx="8420744" cy="43088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200">
                <a:solidFill>
                  <a:srgbClr val="000099"/>
                </a:solidFill>
                <a:latin typeface="+mn-lt"/>
              </a:rPr>
              <a:t>Por ello es equivalente escribir la ley de Coulomb de esta forma: </a:t>
            </a:r>
            <a:endParaRPr lang="en-US" sz="2200">
              <a:solidFill>
                <a:srgbClr val="000099"/>
              </a:solidFill>
              <a:latin typeface="+mn-lt"/>
            </a:endParaRPr>
          </a:p>
        </p:txBody>
      </p:sp>
      <p:pic>
        <p:nvPicPr>
          <p:cNvPr id="25" name="Imagen 24"/>
          <p:cNvPicPr>
            <a:picLocks noChangeAspect="1"/>
          </p:cNvPicPr>
          <p:nvPr/>
        </p:nvPicPr>
        <p:blipFill>
          <a:blip r:embed="rId3"/>
          <a:stretch>
            <a:fillRect/>
          </a:stretch>
        </p:blipFill>
        <p:spPr>
          <a:xfrm>
            <a:off x="2339752" y="3429000"/>
            <a:ext cx="4041519" cy="1296144"/>
          </a:xfrm>
          <a:prstGeom prst="rect">
            <a:avLst/>
          </a:prstGeom>
        </p:spPr>
      </p:pic>
      <p:sp>
        <p:nvSpPr>
          <p:cNvPr id="2" name="Rectángulo 1"/>
          <p:cNvSpPr/>
          <p:nvPr/>
        </p:nvSpPr>
        <p:spPr>
          <a:xfrm>
            <a:off x="183704" y="851060"/>
            <a:ext cx="8852792" cy="1323439"/>
          </a:xfrm>
          <a:prstGeom prst="rect">
            <a:avLst/>
          </a:prstGeom>
        </p:spPr>
        <p:txBody>
          <a:bodyPr wrap="square">
            <a:spAutoFit/>
          </a:bodyPr>
          <a:lstStyle/>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400" i="1">
                <a:solidFill>
                  <a:srgbClr val="000099"/>
                </a:solidFill>
                <a:latin typeface="+mj-lt"/>
              </a:rPr>
              <a:t>	</a:t>
            </a:r>
            <a:r>
              <a:rPr lang="es-ES" sz="2000">
                <a:solidFill>
                  <a:srgbClr val="000099"/>
                </a:solidFill>
                <a:latin typeface="+mj-lt"/>
              </a:rPr>
              <a:t>Podemos relacionar la constante de proporcionalidad </a:t>
            </a:r>
            <a:r>
              <a:rPr lang="es-ES" sz="2000" i="1">
                <a:solidFill>
                  <a:srgbClr val="000099"/>
                </a:solidFill>
                <a:latin typeface="+mj-lt"/>
              </a:rPr>
              <a:t>k</a:t>
            </a:r>
            <a:r>
              <a:rPr lang="es-ES" sz="2000">
                <a:solidFill>
                  <a:srgbClr val="000099"/>
                </a:solidFill>
                <a:latin typeface="+mj-lt"/>
              </a:rPr>
              <a:t> con la </a:t>
            </a:r>
            <a:r>
              <a:rPr lang="es-ES" sz="2000" err="1">
                <a:solidFill>
                  <a:srgbClr val="000099"/>
                </a:solidFill>
                <a:latin typeface="+mj-lt"/>
              </a:rPr>
              <a:t>permitividad</a:t>
            </a:r>
            <a:r>
              <a:rPr lang="es-ES" sz="2000">
                <a:solidFill>
                  <a:srgbClr val="000099"/>
                </a:solidFill>
                <a:latin typeface="+mj-lt"/>
              </a:rPr>
              <a:t> dieléctrica del vacío</a:t>
            </a:r>
            <a:r>
              <a:rPr lang="es-ES" sz="2000">
                <a:solidFill>
                  <a:srgbClr val="000099"/>
                </a:solidFill>
                <a:latin typeface="+mj-lt"/>
                <a:sym typeface="Symbol"/>
              </a:rPr>
              <a:t> </a:t>
            </a:r>
            <a:r>
              <a:rPr lang="es-ES" sz="2000">
                <a:solidFill>
                  <a:srgbClr val="000099"/>
                </a:solidFill>
                <a:sym typeface="Symbol"/>
              </a:rPr>
              <a:t></a:t>
            </a:r>
            <a:r>
              <a:rPr lang="es-ES" sz="2000" baseline="-25000">
                <a:solidFill>
                  <a:srgbClr val="000099"/>
                </a:solidFill>
                <a:sym typeface="Symbol"/>
              </a:rPr>
              <a:t>0</a:t>
            </a:r>
            <a:r>
              <a:rPr lang="es-ES" sz="2000">
                <a:solidFill>
                  <a:srgbClr val="000099"/>
                </a:solidFill>
              </a:rPr>
              <a:t>:</a:t>
            </a:r>
            <a:endParaRPr lang="es-ES" sz="2000">
              <a:solidFill>
                <a:srgbClr val="000099"/>
              </a:solidFill>
              <a:latin typeface="+mj-lt"/>
              <a:sym typeface="Symbol"/>
            </a:endParaRPr>
          </a:p>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s-ES">
              <a:solidFill>
                <a:srgbClr val="000099"/>
              </a:solidFill>
              <a:sym typeface="Symbol"/>
            </a:endParaRPr>
          </a:p>
          <a:p>
            <a:pPr lvl="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a:solidFill>
                  <a:srgbClr val="000099"/>
                </a:solidFill>
                <a:sym typeface="Symbol"/>
              </a:rPr>
              <a:t></a:t>
            </a:r>
            <a:r>
              <a:rPr lang="es-ES" baseline="-25000">
                <a:solidFill>
                  <a:srgbClr val="000099"/>
                </a:solidFill>
                <a:sym typeface="Symbol"/>
              </a:rPr>
              <a:t>0</a:t>
            </a:r>
            <a:r>
              <a:rPr lang="es-ES" i="1">
                <a:solidFill>
                  <a:srgbClr val="000099"/>
                </a:solidFill>
                <a:latin typeface="+mj-lt"/>
              </a:rPr>
              <a:t> </a:t>
            </a:r>
            <a:r>
              <a:rPr lang="es-ES">
                <a:solidFill>
                  <a:srgbClr val="000099"/>
                </a:solidFill>
                <a:latin typeface="+mj-lt"/>
                <a:sym typeface="Symbol"/>
              </a:rPr>
              <a:t>= 8,85 </a:t>
            </a:r>
            <a:r>
              <a:rPr lang="es-ES">
                <a:solidFill>
                  <a:srgbClr val="000099"/>
                </a:solidFill>
                <a:latin typeface="+mj-lt"/>
                <a:cs typeface="Times New Roman"/>
              </a:rPr>
              <a:t>× </a:t>
            </a:r>
            <a:r>
              <a:rPr lang="es-ES">
                <a:solidFill>
                  <a:srgbClr val="000099"/>
                </a:solidFill>
                <a:latin typeface="+mj-lt"/>
              </a:rPr>
              <a:t>10</a:t>
            </a:r>
            <a:r>
              <a:rPr lang="es-ES" baseline="30000">
                <a:solidFill>
                  <a:srgbClr val="000099"/>
                </a:solidFill>
                <a:latin typeface="+mj-lt"/>
              </a:rPr>
              <a:t>-12</a:t>
            </a:r>
            <a:r>
              <a:rPr lang="es-ES">
                <a:solidFill>
                  <a:srgbClr val="000099"/>
                </a:solidFill>
                <a:latin typeface="+mj-lt"/>
              </a:rPr>
              <a:t> C</a:t>
            </a:r>
            <a:r>
              <a:rPr lang="es-ES" baseline="30000">
                <a:solidFill>
                  <a:srgbClr val="000099"/>
                </a:solidFill>
                <a:latin typeface="+mj-lt"/>
              </a:rPr>
              <a:t>2 </a:t>
            </a:r>
            <a:r>
              <a:rPr lang="es-ES">
                <a:solidFill>
                  <a:srgbClr val="000099"/>
                </a:solidFill>
                <a:latin typeface="+mj-lt"/>
              </a:rPr>
              <a:t>/ N m</a:t>
            </a:r>
            <a:r>
              <a:rPr lang="es-ES" baseline="30000">
                <a:solidFill>
                  <a:srgbClr val="000099"/>
                </a:solidFill>
                <a:latin typeface="+mj-lt"/>
              </a:rPr>
              <a:t>2</a:t>
            </a:r>
            <a:r>
              <a:rPr lang="es-ES">
                <a:solidFill>
                  <a:srgbClr val="000099"/>
                </a:solidFill>
                <a:latin typeface="+mj-lt"/>
                <a:sym typeface="Symbol"/>
              </a:rPr>
              <a:t> </a:t>
            </a:r>
            <a:r>
              <a:rPr lang="es-ES">
                <a:solidFill>
                  <a:srgbClr val="000099"/>
                </a:solidFill>
                <a:latin typeface="+mj-lt"/>
                <a:sym typeface="Wingdings" panose="05000000000000000000" pitchFamily="2" charset="2"/>
              </a:rPr>
              <a:t>  </a:t>
            </a:r>
            <a:r>
              <a:rPr lang="es-ES" i="1">
                <a:solidFill>
                  <a:srgbClr val="000099"/>
                </a:solidFill>
              </a:rPr>
              <a:t>k</a:t>
            </a:r>
            <a:r>
              <a:rPr lang="es-ES">
                <a:solidFill>
                  <a:srgbClr val="000099"/>
                </a:solidFill>
              </a:rPr>
              <a:t> = </a:t>
            </a:r>
            <a:r>
              <a:rPr lang="es-ES">
                <a:solidFill>
                  <a:srgbClr val="000099"/>
                </a:solidFill>
                <a:latin typeface="+mj-lt"/>
              </a:rPr>
              <a:t>9</a:t>
            </a:r>
            <a:r>
              <a:rPr lang="es-ES">
                <a:solidFill>
                  <a:srgbClr val="000099"/>
                </a:solidFill>
                <a:latin typeface="+mj-lt"/>
                <a:cs typeface="Times New Roman"/>
              </a:rPr>
              <a:t> × </a:t>
            </a:r>
            <a:r>
              <a:rPr lang="es-ES">
                <a:solidFill>
                  <a:srgbClr val="000099"/>
                </a:solidFill>
                <a:latin typeface="+mj-lt"/>
              </a:rPr>
              <a:t>10</a:t>
            </a:r>
            <a:r>
              <a:rPr lang="es-ES" baseline="30000">
                <a:solidFill>
                  <a:srgbClr val="000099"/>
                </a:solidFill>
                <a:latin typeface="+mj-lt"/>
              </a:rPr>
              <a:t>9</a:t>
            </a:r>
            <a:r>
              <a:rPr lang="es-ES">
                <a:solidFill>
                  <a:srgbClr val="000099"/>
                </a:solidFill>
                <a:latin typeface="+mj-lt"/>
              </a:rPr>
              <a:t> N m</a:t>
            </a:r>
            <a:r>
              <a:rPr lang="es-ES" baseline="30000">
                <a:solidFill>
                  <a:srgbClr val="000099"/>
                </a:solidFill>
                <a:latin typeface="+mj-lt"/>
              </a:rPr>
              <a:t>2</a:t>
            </a:r>
            <a:r>
              <a:rPr lang="es-ES">
                <a:solidFill>
                  <a:srgbClr val="000099"/>
                </a:solidFill>
                <a:latin typeface="+mj-lt"/>
              </a:rPr>
              <a:t>/C</a:t>
            </a:r>
            <a:r>
              <a:rPr lang="es-ES" baseline="30000">
                <a:solidFill>
                  <a:srgbClr val="000099"/>
                </a:solidFill>
                <a:latin typeface="+mj-lt"/>
              </a:rPr>
              <a:t>2</a:t>
            </a:r>
            <a:r>
              <a:rPr lang="es-ES">
                <a:solidFill>
                  <a:srgbClr val="000099"/>
                </a:solidFill>
                <a:latin typeface="+mj-lt"/>
              </a:rPr>
              <a:t> </a:t>
            </a:r>
            <a:r>
              <a:rPr lang="es-ES">
                <a:solidFill>
                  <a:srgbClr val="000099"/>
                </a:solidFill>
              </a:rPr>
              <a:t>= 1 / (4 </a:t>
            </a:r>
            <a:r>
              <a:rPr lang="es-ES">
                <a:solidFill>
                  <a:srgbClr val="000099"/>
                </a:solidFill>
                <a:sym typeface="Symbol"/>
              </a:rPr>
              <a:t> </a:t>
            </a:r>
            <a:r>
              <a:rPr lang="es-ES" baseline="-25000">
                <a:solidFill>
                  <a:srgbClr val="000099"/>
                </a:solidFill>
                <a:sym typeface="Symbol"/>
              </a:rPr>
              <a:t>0</a:t>
            </a:r>
            <a:r>
              <a:rPr lang="es-ES">
                <a:solidFill>
                  <a:srgbClr val="000099"/>
                </a:solidFill>
                <a:sym typeface="Symbol"/>
              </a:rPr>
              <a:t>); </a:t>
            </a:r>
            <a:endParaRPr lang="es-ES">
              <a:solidFill>
                <a:srgbClr val="000099"/>
              </a:solidFill>
              <a:latin typeface="+mj-lt"/>
              <a:sym typeface="Symbol"/>
            </a:endParaRPr>
          </a:p>
        </p:txBody>
      </p:sp>
      <p:sp>
        <p:nvSpPr>
          <p:cNvPr id="26" name="CuadroTexto 25"/>
          <p:cNvSpPr txBox="1"/>
          <p:nvPr/>
        </p:nvSpPr>
        <p:spPr>
          <a:xfrm>
            <a:off x="3445602" y="5007648"/>
            <a:ext cx="2252796" cy="369332"/>
          </a:xfrm>
          <a:prstGeom prst="rect">
            <a:avLst/>
          </a:prstGeom>
          <a:noFill/>
        </p:spPr>
        <p:txBody>
          <a:bodyPr wrap="none" rtlCol="0">
            <a:spAutoFit/>
          </a:bodyPr>
          <a:lstStyle/>
          <a:p>
            <a:r>
              <a:rPr lang="es-ES">
                <a:solidFill>
                  <a:schemeClr val="tx1"/>
                </a:solidFill>
                <a:latin typeface="+mn-lt"/>
              </a:rPr>
              <a:t>unidades: N, </a:t>
            </a:r>
            <a:r>
              <a:rPr lang="es-ES" err="1">
                <a:solidFill>
                  <a:schemeClr val="tx1"/>
                </a:solidFill>
                <a:latin typeface="+mn-lt"/>
              </a:rPr>
              <a:t>Newtons</a:t>
            </a:r>
            <a:endParaRPr lang="es-ES">
              <a:solidFill>
                <a:schemeClr val="tx1"/>
              </a:solidFill>
              <a:latin typeface="+mn-lt"/>
            </a:endParaRPr>
          </a:p>
        </p:txBody>
      </p:sp>
      <mc:AlternateContent xmlns:mc="http://schemas.openxmlformats.org/markup-compatibility/2006" xmlns:a14="http://schemas.microsoft.com/office/drawing/2010/main">
        <mc:Choice Requires="a14">
          <p:sp>
            <p:nvSpPr>
              <p:cNvPr id="27" name="CuadroTexto 26"/>
              <p:cNvSpPr txBox="1"/>
              <p:nvPr/>
            </p:nvSpPr>
            <p:spPr>
              <a:xfrm>
                <a:off x="7308304" y="5917381"/>
                <a:ext cx="1961960" cy="607923"/>
              </a:xfrm>
              <a:prstGeom prst="rect">
                <a:avLst/>
              </a:prstGeom>
              <a:noFill/>
            </p:spPr>
            <p:txBody>
              <a:bodyPr wrap="square" lIns="0" tIns="0" rIns="0" bIns="0" rtlCol="0">
                <a:spAutoFit/>
              </a:bodyPr>
              <a:lstStyle/>
              <a:p>
                <a14:m>
                  <m:oMath xmlns:m="http://schemas.openxmlformats.org/officeDocument/2006/math">
                    <m:acc>
                      <m:accPr>
                        <m:chr m:val="̂"/>
                        <m:ctrlPr>
                          <a:rPr lang="es-ES" sz="2400" i="1" smtClean="0">
                            <a:solidFill>
                              <a:schemeClr val="tx1"/>
                            </a:solidFill>
                            <a:latin typeface="Cambria Math" panose="02040503050406030204" pitchFamily="18" charset="0"/>
                          </a:rPr>
                        </m:ctrlPr>
                      </m:accPr>
                      <m:e>
                        <m:sSub>
                          <m:sSubPr>
                            <m:ctrlPr>
                              <a:rPr lang="es-ES" sz="2400" i="1" smtClean="0">
                                <a:solidFill>
                                  <a:schemeClr val="tx1"/>
                                </a:solidFill>
                                <a:latin typeface="Cambria Math" panose="02040503050406030204" pitchFamily="18" charset="0"/>
                              </a:rPr>
                            </m:ctrlPr>
                          </m:sSubPr>
                          <m:e>
                            <m:r>
                              <a:rPr lang="es-ES" sz="2400" b="0" i="1" smtClean="0">
                                <a:solidFill>
                                  <a:schemeClr val="tx1"/>
                                </a:solidFill>
                                <a:latin typeface="Cambria Math" panose="02040503050406030204" pitchFamily="18" charset="0"/>
                              </a:rPr>
                              <m:t>𝑢</m:t>
                            </m:r>
                          </m:e>
                          <m:sub>
                            <m:r>
                              <a:rPr lang="es-ES" sz="2400" b="0" i="1" smtClean="0">
                                <a:solidFill>
                                  <a:schemeClr val="tx1"/>
                                </a:solidFill>
                                <a:latin typeface="Cambria Math" panose="02040503050406030204" pitchFamily="18" charset="0"/>
                              </a:rPr>
                              <m:t>12</m:t>
                            </m:r>
                          </m:sub>
                        </m:sSub>
                      </m:e>
                    </m:acc>
                    <m:r>
                      <a:rPr lang="es-ES" sz="2400" b="0" i="1" smtClean="0">
                        <a:solidFill>
                          <a:schemeClr val="tx1"/>
                        </a:solidFill>
                        <a:latin typeface="Cambria Math" panose="02040503050406030204" pitchFamily="18" charset="0"/>
                      </a:rPr>
                      <m:t>=</m:t>
                    </m:r>
                    <m:f>
                      <m:fPr>
                        <m:ctrlPr>
                          <a:rPr lang="es-ES" sz="2400" b="0" i="1" smtClean="0">
                            <a:solidFill>
                              <a:schemeClr val="tx1"/>
                            </a:solidFill>
                            <a:latin typeface="Cambria Math" panose="02040503050406030204" pitchFamily="18" charset="0"/>
                          </a:rPr>
                        </m:ctrlPr>
                      </m:fPr>
                      <m:num>
                        <m:sSub>
                          <m:sSubPr>
                            <m:ctrlPr>
                              <a:rPr lang="es-ES" sz="2400" b="0" i="1" smtClean="0">
                                <a:solidFill>
                                  <a:schemeClr val="tx1"/>
                                </a:solidFill>
                                <a:latin typeface="Cambria Math" panose="02040503050406030204" pitchFamily="18" charset="0"/>
                              </a:rPr>
                            </m:ctrlPr>
                          </m:sSubPr>
                          <m:e>
                            <m:acc>
                              <m:accPr>
                                <m:chr m:val="⃗"/>
                                <m:ctrlPr>
                                  <a:rPr lang="es-ES" sz="2400" b="0" i="1" smtClean="0">
                                    <a:solidFill>
                                      <a:schemeClr val="tx1"/>
                                    </a:solidFill>
                                    <a:latin typeface="Cambria Math" panose="02040503050406030204" pitchFamily="18" charset="0"/>
                                  </a:rPr>
                                </m:ctrlPr>
                              </m:accPr>
                              <m:e>
                                <m:r>
                                  <a:rPr lang="es-ES" sz="2400" b="0" i="1" smtClean="0">
                                    <a:solidFill>
                                      <a:schemeClr val="tx1"/>
                                    </a:solidFill>
                                    <a:latin typeface="Cambria Math" panose="02040503050406030204" pitchFamily="18" charset="0"/>
                                  </a:rPr>
                                  <m:t>𝑟</m:t>
                                </m:r>
                              </m:e>
                            </m:acc>
                          </m:e>
                          <m:sub>
                            <m:r>
                              <a:rPr lang="es-ES" sz="2400" b="0" i="1" smtClean="0">
                                <a:solidFill>
                                  <a:schemeClr val="tx1"/>
                                </a:solidFill>
                                <a:latin typeface="Cambria Math" panose="02040503050406030204" pitchFamily="18" charset="0"/>
                              </a:rPr>
                              <m:t>12</m:t>
                            </m:r>
                          </m:sub>
                        </m:sSub>
                      </m:num>
                      <m:den>
                        <m:d>
                          <m:dPr>
                            <m:begChr m:val="|"/>
                            <m:endChr m:val="|"/>
                            <m:ctrlPr>
                              <a:rPr lang="es-ES" sz="2400" b="0" i="1" smtClean="0">
                                <a:solidFill>
                                  <a:schemeClr val="tx1"/>
                                </a:solidFill>
                                <a:latin typeface="Cambria Math" panose="02040503050406030204" pitchFamily="18" charset="0"/>
                              </a:rPr>
                            </m:ctrlPr>
                          </m:dPr>
                          <m:e>
                            <m:sSub>
                              <m:sSubPr>
                                <m:ctrlPr>
                                  <a:rPr lang="es-ES" sz="2400" i="1">
                                    <a:solidFill>
                                      <a:schemeClr val="tx1"/>
                                    </a:solidFill>
                                    <a:latin typeface="Cambria Math" panose="02040503050406030204" pitchFamily="18" charset="0"/>
                                  </a:rPr>
                                </m:ctrlPr>
                              </m:sSubPr>
                              <m:e>
                                <m:acc>
                                  <m:accPr>
                                    <m:chr m:val="⃗"/>
                                    <m:ctrlPr>
                                      <a:rPr lang="es-ES" sz="2400" i="1">
                                        <a:solidFill>
                                          <a:schemeClr val="tx1"/>
                                        </a:solidFill>
                                        <a:latin typeface="Cambria Math" panose="02040503050406030204" pitchFamily="18" charset="0"/>
                                      </a:rPr>
                                    </m:ctrlPr>
                                  </m:accPr>
                                  <m:e>
                                    <m:r>
                                      <a:rPr lang="es-ES" sz="2400" i="1">
                                        <a:solidFill>
                                          <a:schemeClr val="tx1"/>
                                        </a:solidFill>
                                        <a:latin typeface="Cambria Math" panose="02040503050406030204" pitchFamily="18" charset="0"/>
                                      </a:rPr>
                                      <m:t>𝑟</m:t>
                                    </m:r>
                                  </m:e>
                                </m:acc>
                              </m:e>
                              <m:sub>
                                <m:r>
                                  <a:rPr lang="es-ES" sz="2400" i="1">
                                    <a:solidFill>
                                      <a:schemeClr val="tx1"/>
                                    </a:solidFill>
                                    <a:latin typeface="Cambria Math" panose="02040503050406030204" pitchFamily="18" charset="0"/>
                                  </a:rPr>
                                  <m:t>12</m:t>
                                </m:r>
                              </m:sub>
                            </m:sSub>
                          </m:e>
                        </m:d>
                      </m:den>
                    </m:f>
                  </m:oMath>
                </a14:m>
                <a:r>
                  <a:rPr lang="es-ES" sz="2400">
                    <a:solidFill>
                      <a:schemeClr val="tx1"/>
                    </a:solidFill>
                  </a:rPr>
                  <a:t> </a:t>
                </a:r>
              </a:p>
            </p:txBody>
          </p:sp>
        </mc:Choice>
        <mc:Fallback xmlns="">
          <p:sp>
            <p:nvSpPr>
              <p:cNvPr id="27" name="CuadroTexto 26"/>
              <p:cNvSpPr txBox="1">
                <a:spLocks noRot="1" noChangeAspect="1" noMove="1" noResize="1" noEditPoints="1" noAdjustHandles="1" noChangeArrowheads="1" noChangeShapeType="1" noTextEdit="1"/>
              </p:cNvSpPr>
              <p:nvPr/>
            </p:nvSpPr>
            <p:spPr>
              <a:xfrm>
                <a:off x="7308304" y="5917381"/>
                <a:ext cx="1961960" cy="607923"/>
              </a:xfrm>
              <a:prstGeom prst="rect">
                <a:avLst/>
              </a:prstGeom>
              <a:blipFill>
                <a:blip r:embed="rId4"/>
                <a:stretch>
                  <a:fillRect/>
                </a:stretch>
              </a:blipFill>
            </p:spPr>
            <p:txBody>
              <a:bodyPr/>
              <a:lstStyle/>
              <a:p>
                <a:r>
                  <a:rPr lang="en-US">
                    <a:noFill/>
                  </a:rPr>
                  <a:t> </a:t>
                </a:r>
              </a:p>
            </p:txBody>
          </p:sp>
        </mc:Fallback>
      </mc:AlternateContent>
      <p:sp>
        <p:nvSpPr>
          <p:cNvPr id="28" name="Rectángulo 27"/>
          <p:cNvSpPr/>
          <p:nvPr/>
        </p:nvSpPr>
        <p:spPr>
          <a:xfrm>
            <a:off x="183704" y="6021288"/>
            <a:ext cx="7772672" cy="400110"/>
          </a:xfrm>
          <a:prstGeom prst="rect">
            <a:avLst/>
          </a:prstGeom>
        </p:spPr>
        <p:txBody>
          <a:bodyPr wrap="square">
            <a:spAutoFit/>
          </a:bodyPr>
          <a:lstStyle/>
          <a:p>
            <a:r>
              <a:rPr lang="es-ES" sz="2000">
                <a:solidFill>
                  <a:schemeClr val="tx1"/>
                </a:solidFill>
                <a:latin typeface="+mj-lt"/>
              </a:rPr>
              <a:t>siendo </a:t>
            </a:r>
            <a:r>
              <a:rPr lang="es-ES" sz="2000" b="1">
                <a:solidFill>
                  <a:srgbClr val="000099"/>
                </a:solidFill>
                <a:latin typeface="+mj-lt"/>
              </a:rPr>
              <a:t>u</a:t>
            </a:r>
            <a:r>
              <a:rPr lang="es-ES" sz="1400">
                <a:solidFill>
                  <a:srgbClr val="000099"/>
                </a:solidFill>
                <a:latin typeface="+mj-lt"/>
              </a:rPr>
              <a:t>12</a:t>
            </a:r>
            <a:r>
              <a:rPr lang="es-ES" sz="2000">
                <a:solidFill>
                  <a:srgbClr val="000099"/>
                </a:solidFill>
                <a:latin typeface="+mj-lt"/>
              </a:rPr>
              <a:t> es un vector unitario </a:t>
            </a:r>
            <a:r>
              <a:rPr lang="es-ES" sz="2000">
                <a:solidFill>
                  <a:schemeClr val="tx1"/>
                </a:solidFill>
                <a:latin typeface="+mj-lt"/>
              </a:rPr>
              <a:t>en la dirección que une q</a:t>
            </a:r>
            <a:r>
              <a:rPr lang="es-ES" sz="1400">
                <a:solidFill>
                  <a:schemeClr val="tx1"/>
                </a:solidFill>
                <a:latin typeface="+mj-lt"/>
              </a:rPr>
              <a:t>1</a:t>
            </a:r>
            <a:r>
              <a:rPr lang="es-ES" sz="2000">
                <a:solidFill>
                  <a:schemeClr val="tx1"/>
                </a:solidFill>
                <a:latin typeface="+mj-lt"/>
              </a:rPr>
              <a:t> con q</a:t>
            </a:r>
            <a:r>
              <a:rPr lang="es-ES" sz="1400">
                <a:solidFill>
                  <a:schemeClr val="tx1"/>
                </a:solidFill>
                <a:latin typeface="+mj-lt"/>
              </a:rPr>
              <a:t>2</a:t>
            </a:r>
          </a:p>
        </p:txBody>
      </p:sp>
    </p:spTree>
    <p:extLst>
      <p:ext uri="{BB962C8B-B14F-4D97-AF65-F5344CB8AC3E}">
        <p14:creationId xmlns:p14="http://schemas.microsoft.com/office/powerpoint/2010/main" val="9201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uerzas.gif (2530 byt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1498" y="2883030"/>
            <a:ext cx="5175957" cy="241544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388" y="1929606"/>
            <a:ext cx="9117142" cy="923330"/>
          </a:xfrm>
          <a:prstGeom prst="rect">
            <a:avLst/>
          </a:prstGeom>
          <a:noFill/>
        </p:spPr>
        <p:txBody>
          <a:bodyPr wrap="square" rtlCol="0">
            <a:spAutoFit/>
          </a:bodyPr>
          <a:lstStyle/>
          <a:p>
            <a:pPr marL="342900" indent="-342900">
              <a:buFont typeface="Wingdings" panose="05000000000000000000" pitchFamily="2" charset="2"/>
              <a:buChar char="Ø"/>
            </a:pPr>
            <a:r>
              <a:rPr lang="es-ES">
                <a:solidFill>
                  <a:schemeClr val="tx1"/>
                </a:solidFill>
                <a:latin typeface="+mn-lt"/>
              </a:rPr>
              <a:t>La fuerza va dirigida según la línea que une las dos cargas (fuerza central), estando su sentido determinado por el signo del producto q</a:t>
            </a:r>
            <a:r>
              <a:rPr lang="es-ES" sz="1400">
                <a:solidFill>
                  <a:schemeClr val="tx1"/>
                </a:solidFill>
                <a:latin typeface="+mn-lt"/>
              </a:rPr>
              <a:t>1</a:t>
            </a:r>
            <a:r>
              <a:rPr lang="es-ES">
                <a:solidFill>
                  <a:schemeClr val="tx1"/>
                </a:solidFill>
                <a:latin typeface="+mn-lt"/>
              </a:rPr>
              <a:t>·q</a:t>
            </a:r>
            <a:r>
              <a:rPr lang="es-ES" sz="1400">
                <a:solidFill>
                  <a:schemeClr val="tx1"/>
                </a:solidFill>
                <a:latin typeface="+mn-lt"/>
              </a:rPr>
              <a:t>2</a:t>
            </a:r>
            <a:r>
              <a:rPr lang="es-ES">
                <a:solidFill>
                  <a:schemeClr val="tx1"/>
                </a:solidFill>
                <a:latin typeface="+mn-lt"/>
              </a:rPr>
              <a:t>. Por tanto, la fuerza entre dos cargas será </a:t>
            </a:r>
            <a:r>
              <a:rPr lang="es-ES" u="sng">
                <a:solidFill>
                  <a:srgbClr val="000099"/>
                </a:solidFill>
                <a:latin typeface="+mn-lt"/>
              </a:rPr>
              <a:t>atractiva para cargas de signo opuesto </a:t>
            </a:r>
            <a:r>
              <a:rPr lang="es-ES">
                <a:solidFill>
                  <a:schemeClr val="tx1"/>
                </a:solidFill>
                <a:latin typeface="+mn-lt"/>
              </a:rPr>
              <a:t>o bien </a:t>
            </a:r>
            <a:r>
              <a:rPr lang="es-ES" u="sng">
                <a:solidFill>
                  <a:srgbClr val="FF0000"/>
                </a:solidFill>
                <a:latin typeface="+mn-lt"/>
              </a:rPr>
              <a:t>repulsiva para cargas del mismo signo</a:t>
            </a:r>
            <a:r>
              <a:rPr lang="es-ES">
                <a:solidFill>
                  <a:schemeClr val="tx1"/>
                </a:solidFill>
                <a:latin typeface="+mn-lt"/>
              </a:rPr>
              <a:t>.</a:t>
            </a:r>
          </a:p>
        </p:txBody>
      </p:sp>
      <p:grpSp>
        <p:nvGrpSpPr>
          <p:cNvPr id="19" name="Grupo 18"/>
          <p:cNvGrpSpPr/>
          <p:nvPr/>
        </p:nvGrpSpPr>
        <p:grpSpPr>
          <a:xfrm>
            <a:off x="6444208" y="612284"/>
            <a:ext cx="2421904" cy="1074281"/>
            <a:chOff x="468313" y="5229225"/>
            <a:chExt cx="2511425" cy="1000125"/>
          </a:xfrm>
        </p:grpSpPr>
        <p:graphicFrame>
          <p:nvGraphicFramePr>
            <p:cNvPr id="20" name="Object 1"/>
            <p:cNvGraphicFramePr>
              <a:graphicFrameLocks noChangeAspect="1"/>
            </p:cNvGraphicFramePr>
            <p:nvPr>
              <p:extLst>
                <p:ext uri="{D42A27DB-BD31-4B8C-83A1-F6EECF244321}">
                  <p14:modId xmlns:p14="http://schemas.microsoft.com/office/powerpoint/2010/main" val="588582038"/>
                </p:ext>
              </p:extLst>
            </p:nvPr>
          </p:nvGraphicFramePr>
          <p:xfrm>
            <a:off x="468313" y="5229225"/>
            <a:ext cx="2511425" cy="1000125"/>
          </p:xfrm>
          <a:graphic>
            <a:graphicData uri="http://schemas.openxmlformats.org/presentationml/2006/ole">
              <mc:AlternateContent xmlns:mc="http://schemas.openxmlformats.org/markup-compatibility/2006">
                <mc:Choice xmlns:v="urn:schemas-microsoft-com:vml" Requires="v">
                  <p:oleObj name="OpenOffice.org" r:id="rId4" imgW="1209600" imgH="475560" progId="opendocument.MathDocument.1">
                    <p:embed/>
                  </p:oleObj>
                </mc:Choice>
                <mc:Fallback>
                  <p:oleObj name="OpenOffice.org" r:id="rId4" imgW="1209600" imgH="475560" progId="opendocument.MathDocument.1">
                    <p:embed/>
                    <p:pic>
                      <p:nvPicPr>
                        <p:cNvPr id="2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229225"/>
                          <a:ext cx="2511425" cy="1000125"/>
                        </a:xfrm>
                        <a:prstGeom prst="rect">
                          <a:avLst/>
                        </a:prstGeom>
                        <a:solidFill>
                          <a:srgbClr val="FFFF99"/>
                        </a:solidFill>
                        <a:ln w="9525">
                          <a:solidFill>
                            <a:schemeClr val="tx1"/>
                          </a:solidFill>
                          <a:miter lim="800000"/>
                          <a:headEnd/>
                          <a:tailEnd/>
                        </a:ln>
                      </p:spPr>
                    </p:pic>
                  </p:oleObj>
                </mc:Fallback>
              </mc:AlternateContent>
            </a:graphicData>
          </a:graphic>
        </p:graphicFrame>
        <p:cxnSp>
          <p:nvCxnSpPr>
            <p:cNvPr id="23" name="Conector recto 22"/>
            <p:cNvCxnSpPr/>
            <p:nvPr/>
          </p:nvCxnSpPr>
          <p:spPr bwMode="auto">
            <a:xfrm>
              <a:off x="1800527" y="5682395"/>
              <a:ext cx="68400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18" name="CuadroTexto 17"/>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21" name="Text Box 1"/>
          <p:cNvSpPr txBox="1">
            <a:spLocks noChangeArrowheads="1"/>
          </p:cNvSpPr>
          <p:nvPr/>
        </p:nvSpPr>
        <p:spPr bwMode="auto">
          <a:xfrm>
            <a:off x="-1260648" y="882988"/>
            <a:ext cx="8776592" cy="433068"/>
          </a:xfrm>
          <a:prstGeom prst="rect">
            <a:avLst/>
          </a:prstGeom>
          <a:noFill/>
          <a:ln w="9525">
            <a:noFill/>
            <a:round/>
            <a:headEnd/>
            <a:tailEnd/>
          </a:ln>
          <a:effectLst/>
        </p:spPr>
        <p:txBody>
          <a:bodyPr wrap="square" lIns="90000" tIns="46800" rIns="90000" bIns="46800">
            <a:spAutoFit/>
          </a:bodyPr>
          <a:lstStyle/>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200" b="0" i="0" u="none" strike="noStrike" kern="1200" cap="none" spc="0" normalizeH="0" baseline="0" noProof="0">
                <a:ln>
                  <a:noFill/>
                </a:ln>
                <a:solidFill>
                  <a:srgbClr val="000099"/>
                </a:solidFill>
                <a:effectLst/>
                <a:uLnTx/>
                <a:uFillTx/>
                <a:latin typeface="+mn-lt"/>
                <a:ea typeface="+mn-ea"/>
                <a:cs typeface="Arial" charset="0"/>
              </a:rPr>
              <a:t>Algunas propiedades destacables de la ley de Coulomb</a:t>
            </a:r>
          </a:p>
        </p:txBody>
      </p:sp>
      <p:pic>
        <p:nvPicPr>
          <p:cNvPr id="4" name="Imagen 3"/>
          <p:cNvPicPr>
            <a:picLocks noChangeAspect="1"/>
          </p:cNvPicPr>
          <p:nvPr/>
        </p:nvPicPr>
        <p:blipFill>
          <a:blip r:embed="rId6"/>
          <a:stretch>
            <a:fillRect/>
          </a:stretch>
        </p:blipFill>
        <p:spPr>
          <a:xfrm>
            <a:off x="0" y="3237192"/>
            <a:ext cx="3751424" cy="2208032"/>
          </a:xfrm>
          <a:prstGeom prst="rect">
            <a:avLst/>
          </a:prstGeom>
        </p:spPr>
      </p:pic>
      <p:sp>
        <p:nvSpPr>
          <p:cNvPr id="24" name="CuadroTexto 23"/>
          <p:cNvSpPr txBox="1"/>
          <p:nvPr/>
        </p:nvSpPr>
        <p:spPr>
          <a:xfrm>
            <a:off x="6678" y="5530006"/>
            <a:ext cx="9117142" cy="923330"/>
          </a:xfrm>
          <a:prstGeom prst="rect">
            <a:avLst/>
          </a:prstGeom>
          <a:noFill/>
        </p:spPr>
        <p:txBody>
          <a:bodyPr wrap="square" rtlCol="0">
            <a:spAutoFit/>
          </a:bodyPr>
          <a:lstStyle/>
          <a:p>
            <a:pPr marL="342900" indent="-342900">
              <a:buFont typeface="Wingdings" panose="05000000000000000000" pitchFamily="2" charset="2"/>
              <a:buChar char="Ø"/>
            </a:pPr>
            <a:r>
              <a:rPr lang="es-ES">
                <a:solidFill>
                  <a:schemeClr val="tx1"/>
                </a:solidFill>
                <a:latin typeface="+mn-lt"/>
              </a:rPr>
              <a:t>La fuerza decrece con el cuadrado de la distancia</a:t>
            </a:r>
          </a:p>
          <a:p>
            <a:pPr marL="342900" indent="-342900">
              <a:buFont typeface="Wingdings" panose="05000000000000000000" pitchFamily="2" charset="2"/>
              <a:buChar char="Ø"/>
            </a:pPr>
            <a:endParaRPr lang="es-ES">
              <a:solidFill>
                <a:schemeClr val="tx1"/>
              </a:solidFill>
              <a:latin typeface="+mn-lt"/>
            </a:endParaRPr>
          </a:p>
          <a:p>
            <a:pPr marL="342900" indent="-342900">
              <a:buFont typeface="Wingdings" panose="05000000000000000000" pitchFamily="2" charset="2"/>
              <a:buChar char="Ø"/>
            </a:pPr>
            <a:r>
              <a:rPr lang="es-ES">
                <a:solidFill>
                  <a:schemeClr val="tx1"/>
                </a:solidFill>
                <a:latin typeface="+mn-lt"/>
              </a:rPr>
              <a:t>Principio de Acción y Reacción</a:t>
            </a:r>
          </a:p>
        </p:txBody>
      </p:sp>
      <p:graphicFrame>
        <p:nvGraphicFramePr>
          <p:cNvPr id="25" name="Object 8"/>
          <p:cNvGraphicFramePr>
            <a:graphicFrameLocks noChangeAspect="1"/>
          </p:cNvGraphicFramePr>
          <p:nvPr>
            <p:extLst>
              <p:ext uri="{D42A27DB-BD31-4B8C-83A1-F6EECF244321}">
                <p14:modId xmlns:p14="http://schemas.microsoft.com/office/powerpoint/2010/main" val="3869704798"/>
              </p:ext>
            </p:extLst>
          </p:nvPr>
        </p:nvGraphicFramePr>
        <p:xfrm>
          <a:off x="3635896" y="5920831"/>
          <a:ext cx="1548184" cy="532505"/>
        </p:xfrm>
        <a:graphic>
          <a:graphicData uri="http://schemas.openxmlformats.org/presentationml/2006/ole">
            <mc:AlternateContent xmlns:mc="http://schemas.openxmlformats.org/markup-compatibility/2006">
              <mc:Choice xmlns:v="urn:schemas-microsoft-com:vml" Requires="v">
                <p:oleObj name="Ecuación" r:id="rId7" imgW="647640" imgH="241200" progId="Equation.3">
                  <p:embed/>
                </p:oleObj>
              </mc:Choice>
              <mc:Fallback>
                <p:oleObj name="Ecuación" r:id="rId7" imgW="647640" imgH="241200" progId="Equation.3">
                  <p:embed/>
                  <p:pic>
                    <p:nvPicPr>
                      <p:cNvPr id="25"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5920831"/>
                        <a:ext cx="1548184" cy="53250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735103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07504" y="1684845"/>
            <a:ext cx="4608512" cy="77162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Las fuerzas son </a:t>
            </a:r>
            <a:r>
              <a:rPr lang="es-ES" sz="2200" i="1">
                <a:solidFill>
                  <a:srgbClr val="FF0000"/>
                </a:solidFill>
              </a:rPr>
              <a:t>aditivas</a:t>
            </a:r>
            <a:endParaRPr lang="es-ES" sz="2200" b="1" i="1" baseline="-25000">
              <a:solidFill>
                <a:srgbClr val="FF000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Las fuerzas son </a:t>
            </a:r>
            <a:r>
              <a:rPr lang="es-ES" sz="2200" i="1">
                <a:solidFill>
                  <a:srgbClr val="FF0000"/>
                </a:solidFill>
              </a:rPr>
              <a:t>vectores</a:t>
            </a:r>
            <a:endParaRPr lang="es-ES" sz="2200" i="1">
              <a:solidFill>
                <a:srgbClr val="000099"/>
              </a:solidFill>
            </a:endParaRPr>
          </a:p>
        </p:txBody>
      </p:sp>
      <p:sp>
        <p:nvSpPr>
          <p:cNvPr id="7" name="Text Box 1"/>
          <p:cNvSpPr txBox="1">
            <a:spLocks noChangeArrowheads="1"/>
          </p:cNvSpPr>
          <p:nvPr/>
        </p:nvSpPr>
        <p:spPr bwMode="auto">
          <a:xfrm>
            <a:off x="107504" y="625598"/>
            <a:ext cx="8880612" cy="925511"/>
          </a:xfrm>
          <a:prstGeom prst="rect">
            <a:avLst/>
          </a:prstGeom>
          <a:solidFill>
            <a:srgbClr val="FFFF66"/>
          </a:solidFill>
          <a:ln w="9525">
            <a:noFill/>
            <a:round/>
            <a:headEnd/>
            <a:tailEnd/>
          </a:ln>
          <a:effectLst/>
        </p:spPr>
        <p:txBody>
          <a:bodyPr wrap="square" lIns="90000" tIns="46800" rIns="90000" bIns="46800">
            <a:spAutoFit/>
          </a:bodyPr>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a:solidFill>
                  <a:srgbClr val="000099"/>
                </a:solidFill>
                <a:latin typeface="+mj-lt"/>
              </a:rPr>
              <a:t>	¿Qué sucede si tenemos más de dos cargas? </a:t>
            </a:r>
            <a:r>
              <a:rPr lang="es-ES" b="1">
                <a:solidFill>
                  <a:srgbClr val="0070C0"/>
                </a:solidFill>
                <a:latin typeface="+mj-lt"/>
              </a:rPr>
              <a:t>Principio de Superposición</a:t>
            </a:r>
            <a:r>
              <a:rPr lang="es-ES">
                <a:solidFill>
                  <a:srgbClr val="000099"/>
                </a:solidFill>
                <a:latin typeface="+mj-lt"/>
              </a:rPr>
              <a:t>. Este principio de superposición establece que la interacción entre dos cargas es completamente independiente de la presencia de otras cargas.</a:t>
            </a:r>
            <a:endParaRPr lang="es-ES" i="1">
              <a:solidFill>
                <a:srgbClr val="000099"/>
              </a:solidFill>
              <a:latin typeface="+mj-lt"/>
            </a:endParaRPr>
          </a:p>
        </p:txBody>
      </p:sp>
      <p:pic>
        <p:nvPicPr>
          <p:cNvPr id="6" name="Picture 2" descr="E:\Capítulos\ch21\figure-21-10a.jpg"/>
          <p:cNvPicPr>
            <a:picLocks noChangeAspect="1" noChangeArrowheads="1"/>
          </p:cNvPicPr>
          <p:nvPr/>
        </p:nvPicPr>
        <p:blipFill>
          <a:blip r:embed="rId3" cstate="print"/>
          <a:srcRect/>
          <a:stretch>
            <a:fillRect/>
          </a:stretch>
        </p:blipFill>
        <p:spPr bwMode="auto">
          <a:xfrm>
            <a:off x="107504" y="2564903"/>
            <a:ext cx="5780705" cy="4176465"/>
          </a:xfrm>
          <a:prstGeom prst="rect">
            <a:avLst/>
          </a:prstGeom>
          <a:noFill/>
          <a:ln>
            <a:solidFill>
              <a:schemeClr val="accent1"/>
            </a:solidFill>
          </a:ln>
        </p:spPr>
      </p:pic>
      <p:sp>
        <p:nvSpPr>
          <p:cNvPr id="8" name="Text Box 1"/>
          <p:cNvSpPr txBox="1">
            <a:spLocks noChangeArrowheads="1"/>
          </p:cNvSpPr>
          <p:nvPr/>
        </p:nvSpPr>
        <p:spPr bwMode="auto">
          <a:xfrm>
            <a:off x="6017276" y="2963133"/>
            <a:ext cx="3096344" cy="280294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Fuerza neta </a:t>
            </a:r>
            <a:r>
              <a:rPr lang="es-ES" sz="2200" b="1" i="1">
                <a:solidFill>
                  <a:srgbClr val="000099"/>
                </a:solidFill>
              </a:rPr>
              <a:t>F</a:t>
            </a:r>
            <a:r>
              <a:rPr lang="es-ES" sz="2200">
                <a:solidFill>
                  <a:srgbClr val="000099"/>
                </a:solidFill>
              </a:rPr>
              <a:t> ejercida por las cargas </a:t>
            </a:r>
            <a:r>
              <a:rPr lang="es-ES" sz="2200" i="1">
                <a:solidFill>
                  <a:srgbClr val="000099"/>
                </a:solidFill>
              </a:rPr>
              <a:t>q</a:t>
            </a:r>
            <a:r>
              <a:rPr lang="es-ES" sz="2200" i="1" baseline="-25000">
                <a:solidFill>
                  <a:srgbClr val="000099"/>
                </a:solidFill>
              </a:rPr>
              <a:t>1</a:t>
            </a:r>
            <a:r>
              <a:rPr lang="es-ES" sz="2200">
                <a:solidFill>
                  <a:srgbClr val="000099"/>
                </a:solidFill>
              </a:rPr>
              <a:t> y </a:t>
            </a:r>
            <a:r>
              <a:rPr lang="es-ES" sz="2200" i="1">
                <a:solidFill>
                  <a:srgbClr val="000099"/>
                </a:solidFill>
              </a:rPr>
              <a:t>q</a:t>
            </a:r>
            <a:r>
              <a:rPr lang="es-ES" sz="2200" i="1" baseline="-25000">
                <a:solidFill>
                  <a:srgbClr val="000099"/>
                </a:solidFill>
              </a:rPr>
              <a:t>2</a:t>
            </a:r>
            <a:r>
              <a:rPr lang="es-ES" sz="2200">
                <a:solidFill>
                  <a:srgbClr val="000099"/>
                </a:solidFill>
              </a:rPr>
              <a:t> sobre </a:t>
            </a:r>
            <a:r>
              <a:rPr lang="es-ES" sz="2200" i="1">
                <a:solidFill>
                  <a:srgbClr val="000099"/>
                </a:solidFill>
              </a:rPr>
              <a:t>q</a:t>
            </a:r>
            <a:r>
              <a:rPr lang="es-ES" sz="2200" i="1" baseline="-25000">
                <a:solidFill>
                  <a:srgbClr val="000099"/>
                </a:solidFill>
              </a:rPr>
              <a:t>0</a:t>
            </a:r>
            <a:r>
              <a:rPr lang="es-ES" sz="220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rPr>
              <a:t>		     F</a:t>
            </a:r>
            <a:r>
              <a:rPr lang="es-ES" sz="2200">
                <a:solidFill>
                  <a:srgbClr val="000099"/>
                </a:solidFill>
              </a:rPr>
              <a:t>  =  </a:t>
            </a:r>
            <a:r>
              <a:rPr lang="es-ES" sz="2200" b="1" i="1">
                <a:solidFill>
                  <a:srgbClr val="000099"/>
                </a:solidFill>
              </a:rPr>
              <a:t>F</a:t>
            </a:r>
            <a:r>
              <a:rPr lang="es-ES" sz="2200" i="1" baseline="-25000">
                <a:solidFill>
                  <a:srgbClr val="000099"/>
                </a:solidFill>
              </a:rPr>
              <a:t>1,0</a:t>
            </a:r>
            <a:r>
              <a:rPr lang="es-ES" sz="2200">
                <a:solidFill>
                  <a:srgbClr val="000099"/>
                </a:solidFill>
              </a:rPr>
              <a:t> + </a:t>
            </a:r>
            <a:r>
              <a:rPr lang="es-ES" sz="2200" b="1" i="1">
                <a:solidFill>
                  <a:srgbClr val="000099"/>
                </a:solidFill>
              </a:rPr>
              <a:t>F</a:t>
            </a:r>
            <a:r>
              <a:rPr lang="es-ES" sz="2200" i="1" baseline="-25000">
                <a:solidFill>
                  <a:srgbClr val="000099"/>
                </a:solidFill>
              </a:rPr>
              <a:t>2,0</a:t>
            </a:r>
            <a:r>
              <a:rPr lang="es-ES" sz="220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r>
              <a:rPr lang="es-ES" sz="2200" b="1">
                <a:solidFill>
                  <a:srgbClr val="000099"/>
                </a:solidFill>
              </a:rPr>
              <a:t>¡¡ Suma </a:t>
            </a:r>
            <a:r>
              <a:rPr lang="es-ES" sz="2200" b="1" i="1">
                <a:solidFill>
                  <a:srgbClr val="000099"/>
                </a:solidFill>
              </a:rPr>
              <a:t>vectorial</a:t>
            </a:r>
            <a:r>
              <a:rPr lang="es-ES" sz="2200" b="1">
                <a:solidFill>
                  <a:srgbClr val="000099"/>
                </a:solidFill>
              </a:rPr>
              <a:t> !!</a:t>
            </a:r>
            <a:endParaRPr lang="es-ES" sz="2200" i="1">
              <a:solidFill>
                <a:srgbClr val="000099"/>
              </a:solidFill>
            </a:endParaRPr>
          </a:p>
        </p:txBody>
      </p:sp>
      <p:graphicFrame>
        <p:nvGraphicFramePr>
          <p:cNvPr id="166913" name="Object 1"/>
          <p:cNvGraphicFramePr>
            <a:graphicFrameLocks noChangeAspect="1"/>
          </p:cNvGraphicFramePr>
          <p:nvPr/>
        </p:nvGraphicFramePr>
        <p:xfrm>
          <a:off x="3203848" y="4364607"/>
          <a:ext cx="1936750" cy="431800"/>
        </p:xfrm>
        <a:graphic>
          <a:graphicData uri="http://schemas.openxmlformats.org/presentationml/2006/ole">
            <mc:AlternateContent xmlns:mc="http://schemas.openxmlformats.org/markup-compatibility/2006">
              <mc:Choice xmlns:v="urn:schemas-microsoft-com:vml" Requires="v">
                <p:oleObj name="OpenOffice.org" r:id="rId4" imgW="1074600" imgH="212040" progId="opendocument.MathDocument.1">
                  <p:embed/>
                </p:oleObj>
              </mc:Choice>
              <mc:Fallback>
                <p:oleObj name="OpenOffice.org" r:id="rId4" imgW="1074600" imgH="212040" progId="opendocument.MathDocument.1">
                  <p:embed/>
                  <p:pic>
                    <p:nvPicPr>
                      <p:cNvPr id="16691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364607"/>
                        <a:ext cx="1936750" cy="431800"/>
                      </a:xfrm>
                      <a:prstGeom prst="rect">
                        <a:avLst/>
                      </a:prstGeom>
                      <a:solidFill>
                        <a:schemeClr val="bg1"/>
                      </a:solidFill>
                    </p:spPr>
                  </p:pic>
                </p:oleObj>
              </mc:Fallback>
            </mc:AlternateContent>
          </a:graphicData>
        </a:graphic>
      </p:graphicFrame>
      <p:graphicFrame>
        <p:nvGraphicFramePr>
          <p:cNvPr id="166914" name="Object 2"/>
          <p:cNvGraphicFramePr>
            <a:graphicFrameLocks noChangeAspect="1"/>
          </p:cNvGraphicFramePr>
          <p:nvPr/>
        </p:nvGraphicFramePr>
        <p:xfrm>
          <a:off x="3270895" y="3284983"/>
          <a:ext cx="581025" cy="431800"/>
        </p:xfrm>
        <a:graphic>
          <a:graphicData uri="http://schemas.openxmlformats.org/presentationml/2006/ole">
            <mc:AlternateContent xmlns:mc="http://schemas.openxmlformats.org/markup-compatibility/2006">
              <mc:Choice xmlns:v="urn:schemas-microsoft-com:vml" Requires="v">
                <p:oleObj name="OpenOffice.org" r:id="rId6" imgW="321480" imgH="212040" progId="opendocument.MathDocument.1">
                  <p:embed/>
                </p:oleObj>
              </mc:Choice>
              <mc:Fallback>
                <p:oleObj name="OpenOffice.org" r:id="rId6" imgW="321480" imgH="212040" progId="opendocument.MathDocument.1">
                  <p:embed/>
                  <p:pic>
                    <p:nvPicPr>
                      <p:cNvPr id="166914"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895" y="3284983"/>
                        <a:ext cx="581025" cy="431800"/>
                      </a:xfrm>
                      <a:prstGeom prst="rect">
                        <a:avLst/>
                      </a:prstGeom>
                      <a:solidFill>
                        <a:schemeClr val="bg1"/>
                      </a:solidFill>
                    </p:spPr>
                  </p:pic>
                </p:oleObj>
              </mc:Fallback>
            </mc:AlternateContent>
          </a:graphicData>
        </a:graphic>
      </p:graphicFrame>
      <p:graphicFrame>
        <p:nvGraphicFramePr>
          <p:cNvPr id="166915" name="Object 3"/>
          <p:cNvGraphicFramePr>
            <a:graphicFrameLocks noChangeAspect="1"/>
          </p:cNvGraphicFramePr>
          <p:nvPr/>
        </p:nvGraphicFramePr>
        <p:xfrm>
          <a:off x="2699792" y="5013423"/>
          <a:ext cx="581025" cy="431800"/>
        </p:xfrm>
        <a:graphic>
          <a:graphicData uri="http://schemas.openxmlformats.org/presentationml/2006/ole">
            <mc:AlternateContent xmlns:mc="http://schemas.openxmlformats.org/markup-compatibility/2006">
              <mc:Choice xmlns:v="urn:schemas-microsoft-com:vml" Requires="v">
                <p:oleObj name="OpenOffice.org" r:id="rId8" imgW="321480" imgH="212040" progId="opendocument.MathDocument.1">
                  <p:embed/>
                </p:oleObj>
              </mc:Choice>
              <mc:Fallback>
                <p:oleObj name="OpenOffice.org" r:id="rId8" imgW="321480" imgH="212040" progId="opendocument.MathDocument.1">
                  <p:embed/>
                  <p:pic>
                    <p:nvPicPr>
                      <p:cNvPr id="166915"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5013423"/>
                        <a:ext cx="581025" cy="431800"/>
                      </a:xfrm>
                      <a:prstGeom prst="rect">
                        <a:avLst/>
                      </a:prstGeom>
                      <a:solidFill>
                        <a:schemeClr val="bg1"/>
                      </a:solidFill>
                    </p:spPr>
                  </p:pic>
                </p:oleObj>
              </mc:Fallback>
            </mc:AlternateContent>
          </a:graphicData>
        </a:graphic>
      </p:graphicFrame>
      <p:graphicFrame>
        <p:nvGraphicFramePr>
          <p:cNvPr id="166916" name="Object 4"/>
          <p:cNvGraphicFramePr>
            <a:graphicFrameLocks noChangeAspect="1"/>
          </p:cNvGraphicFramePr>
          <p:nvPr>
            <p:extLst>
              <p:ext uri="{D42A27DB-BD31-4B8C-83A1-F6EECF244321}">
                <p14:modId xmlns:p14="http://schemas.microsoft.com/office/powerpoint/2010/main" val="1719457576"/>
              </p:ext>
            </p:extLst>
          </p:nvPr>
        </p:nvGraphicFramePr>
        <p:xfrm>
          <a:off x="6228184" y="1586270"/>
          <a:ext cx="2376761" cy="1135676"/>
        </p:xfrm>
        <a:graphic>
          <a:graphicData uri="http://schemas.openxmlformats.org/presentationml/2006/ole">
            <mc:AlternateContent xmlns:mc="http://schemas.openxmlformats.org/markup-compatibility/2006">
              <mc:Choice xmlns:v="urn:schemas-microsoft-com:vml" Requires="v">
                <p:oleObj name="OpenOffice.org" r:id="rId10" imgW="809280" imgH="422640" progId="opendocument.MathDocument.1">
                  <p:embed/>
                </p:oleObj>
              </mc:Choice>
              <mc:Fallback>
                <p:oleObj name="OpenOffice.org" r:id="rId10" imgW="809280" imgH="422640" progId="opendocument.MathDocument.1">
                  <p:embed/>
                  <p:pic>
                    <p:nvPicPr>
                      <p:cNvPr id="166916"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8184" y="1586270"/>
                        <a:ext cx="2376761" cy="1135676"/>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166917" name="Object 5"/>
          <p:cNvGraphicFramePr>
            <a:graphicFrameLocks noChangeAspect="1"/>
          </p:cNvGraphicFramePr>
          <p:nvPr>
            <p:extLst>
              <p:ext uri="{D42A27DB-BD31-4B8C-83A1-F6EECF244321}">
                <p14:modId xmlns:p14="http://schemas.microsoft.com/office/powerpoint/2010/main" val="2355844306"/>
              </p:ext>
            </p:extLst>
          </p:nvPr>
        </p:nvGraphicFramePr>
        <p:xfrm>
          <a:off x="4449324" y="1970693"/>
          <a:ext cx="573088" cy="485775"/>
        </p:xfrm>
        <a:graphic>
          <a:graphicData uri="http://schemas.openxmlformats.org/presentationml/2006/ole">
            <mc:AlternateContent xmlns:mc="http://schemas.openxmlformats.org/markup-compatibility/2006">
              <mc:Choice xmlns:v="urn:schemas-microsoft-com:vml" Requires="v">
                <p:oleObj name="OpenOffice.org" r:id="rId12" imgW="195840" imgH="181080" progId="opendocument.MathDocument.1">
                  <p:embed/>
                </p:oleObj>
              </mc:Choice>
              <mc:Fallback>
                <p:oleObj name="OpenOffice.org" r:id="rId12" imgW="195840" imgH="181080" progId="opendocument.MathDocument.1">
                  <p:embed/>
                  <p:pic>
                    <p:nvPicPr>
                      <p:cNvPr id="166917"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9324" y="1970693"/>
                        <a:ext cx="573088" cy="485775"/>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CuadroTexto 10"/>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 Principio de Superposición</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508" y="1331476"/>
            <a:ext cx="8856984" cy="619272"/>
          </a:xfrm>
          <a:prstGeom prst="rect">
            <a:avLst/>
          </a:prstGeom>
        </p:spPr>
        <p:txBody>
          <a:bodyPr wrap="square">
            <a:spAutoFit/>
          </a:bodyPr>
          <a:lstStyle/>
          <a:p>
            <a:pPr>
              <a:lnSpc>
                <a:spcPct val="107000"/>
              </a:lnSpc>
              <a:spcAft>
                <a:spcPts val="0"/>
              </a:spcAft>
            </a:pPr>
            <a:r>
              <a:rPr lang="es-ES" sz="1600">
                <a:solidFill>
                  <a:schemeClr val="accent2">
                    <a:lumMod val="75000"/>
                  </a:schemeClr>
                </a:solidFill>
                <a:latin typeface="+mj-lt"/>
                <a:ea typeface="Calibri" panose="020F0502020204030204" pitchFamily="34" charset="0"/>
                <a:cs typeface="TimesNewRomanPS-BoldMT"/>
              </a:rPr>
              <a:t>La carga  </a:t>
            </a:r>
            <a:r>
              <a:rPr lang="es-ES" sz="1600" i="1">
                <a:solidFill>
                  <a:schemeClr val="accent2">
                    <a:lumMod val="75000"/>
                  </a:schemeClr>
                </a:solidFill>
                <a:latin typeface="+mj-lt"/>
                <a:ea typeface="Calibri" panose="020F0502020204030204" pitchFamily="34" charset="0"/>
                <a:cs typeface="TimesNewRomanPS-BoldItalicMT"/>
              </a:rPr>
              <a:t>q</a:t>
            </a:r>
            <a:r>
              <a:rPr lang="es-ES" sz="1600">
                <a:solidFill>
                  <a:schemeClr val="accent2">
                    <a:lumMod val="75000"/>
                  </a:schemeClr>
                </a:solidFill>
                <a:latin typeface="+mj-lt"/>
                <a:ea typeface="Calibri" panose="020F0502020204030204" pitchFamily="34" charset="0"/>
                <a:cs typeface="TimesNewRomanPS-BoldMT"/>
              </a:rPr>
              <a:t>1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25 </a:t>
            </a:r>
            <a:r>
              <a:rPr lang="es-ES" sz="1600" err="1">
                <a:solidFill>
                  <a:schemeClr val="accent2">
                    <a:lumMod val="75000"/>
                  </a:schemeClr>
                </a:solidFill>
                <a:latin typeface="+mj-lt"/>
                <a:ea typeface="Calibri" panose="020F0502020204030204" pitchFamily="34" charset="0"/>
                <a:cs typeface="TimesNewRomanPS-BoldMT"/>
              </a:rPr>
              <a:t>nC</a:t>
            </a:r>
            <a:r>
              <a:rPr lang="es-ES" sz="1600">
                <a:solidFill>
                  <a:schemeClr val="accent2">
                    <a:lumMod val="75000"/>
                  </a:schemeClr>
                </a:solidFill>
                <a:latin typeface="+mj-lt"/>
                <a:ea typeface="Calibri" panose="020F0502020204030204" pitchFamily="34" charset="0"/>
                <a:cs typeface="TimesNewRomanPS-BoldMT"/>
              </a:rPr>
              <a:t> está situada en el origen, la carga </a:t>
            </a:r>
            <a:r>
              <a:rPr lang="es-ES" sz="1600" i="1">
                <a:solidFill>
                  <a:schemeClr val="accent2">
                    <a:lumMod val="75000"/>
                  </a:schemeClr>
                </a:solidFill>
                <a:latin typeface="+mj-lt"/>
                <a:ea typeface="Calibri" panose="020F0502020204030204" pitchFamily="34" charset="0"/>
                <a:cs typeface="TimesNewRomanPS-BoldItalicMT"/>
              </a:rPr>
              <a:t>q</a:t>
            </a:r>
            <a:r>
              <a:rPr lang="es-ES" sz="1600">
                <a:solidFill>
                  <a:schemeClr val="accent2">
                    <a:lumMod val="75000"/>
                  </a:schemeClr>
                </a:solidFill>
                <a:latin typeface="+mj-lt"/>
                <a:ea typeface="Calibri" panose="020F0502020204030204" pitchFamily="34" charset="0"/>
                <a:cs typeface="TimesNewRomanPS-BoldMT"/>
              </a:rPr>
              <a:t>2 </a:t>
            </a:r>
            <a:r>
              <a:rPr lang="es-ES" sz="1600">
                <a:solidFill>
                  <a:schemeClr val="accent2">
                    <a:lumMod val="75000"/>
                  </a:schemeClr>
                </a:solidFill>
                <a:latin typeface="+mj-lt"/>
                <a:ea typeface="Calibri" panose="020F0502020204030204" pitchFamily="34" charset="0"/>
                <a:cs typeface="SymbolMT"/>
              </a:rPr>
              <a:t>= </a:t>
            </a:r>
            <a:r>
              <a:rPr lang="en-US" sz="1600">
                <a:solidFill>
                  <a:schemeClr val="accent2">
                    <a:lumMod val="75000"/>
                  </a:schemeClr>
                </a:solidFill>
                <a:latin typeface="+mj-lt"/>
                <a:ea typeface="Calibri" panose="020F0502020204030204" pitchFamily="34" charset="0"/>
                <a:cs typeface="SymbolMT"/>
              </a:rPr>
              <a:t>−</a:t>
            </a:r>
            <a:r>
              <a:rPr lang="es-ES" sz="1600">
                <a:solidFill>
                  <a:schemeClr val="accent2">
                    <a:lumMod val="75000"/>
                  </a:schemeClr>
                </a:solidFill>
                <a:latin typeface="+mj-lt"/>
                <a:ea typeface="Calibri" panose="020F0502020204030204" pitchFamily="34" charset="0"/>
                <a:cs typeface="TimesNewRomanPS-BoldMT"/>
              </a:rPr>
              <a:t>15 </a:t>
            </a:r>
            <a:r>
              <a:rPr lang="es-ES" sz="1600" err="1">
                <a:solidFill>
                  <a:schemeClr val="accent2">
                    <a:lumMod val="75000"/>
                  </a:schemeClr>
                </a:solidFill>
                <a:latin typeface="+mj-lt"/>
                <a:ea typeface="Calibri" panose="020F0502020204030204" pitchFamily="34" charset="0"/>
                <a:cs typeface="TimesNewRomanPS-BoldMT"/>
              </a:rPr>
              <a:t>nC</a:t>
            </a:r>
            <a:r>
              <a:rPr lang="es-ES" sz="1600">
                <a:solidFill>
                  <a:schemeClr val="accent2">
                    <a:lumMod val="75000"/>
                  </a:schemeClr>
                </a:solidFill>
                <a:latin typeface="+mj-lt"/>
                <a:ea typeface="Calibri" panose="020F0502020204030204" pitchFamily="34" charset="0"/>
                <a:cs typeface="TimesNewRomanPS-BoldMT"/>
              </a:rPr>
              <a:t> está en el eje X en </a:t>
            </a:r>
            <a:r>
              <a:rPr lang="es-ES" sz="1600" i="1">
                <a:solidFill>
                  <a:schemeClr val="accent2">
                    <a:lumMod val="75000"/>
                  </a:schemeClr>
                </a:solidFill>
                <a:latin typeface="+mj-lt"/>
                <a:ea typeface="Calibri" panose="020F0502020204030204" pitchFamily="34" charset="0"/>
                <a:cs typeface="TimesNewRomanPS-BoldItalicMT"/>
              </a:rPr>
              <a:t>x</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2 m, y la carga </a:t>
            </a:r>
            <a:r>
              <a:rPr lang="es-ES" sz="1600" i="1">
                <a:solidFill>
                  <a:schemeClr val="accent2">
                    <a:lumMod val="75000"/>
                  </a:schemeClr>
                </a:solidFill>
                <a:latin typeface="+mj-lt"/>
                <a:ea typeface="Calibri" panose="020F0502020204030204" pitchFamily="34" charset="0"/>
                <a:cs typeface="TimesNewRomanPS-BoldItalicMT"/>
              </a:rPr>
              <a:t>q</a:t>
            </a:r>
            <a:r>
              <a:rPr lang="es-ES" sz="1600">
                <a:solidFill>
                  <a:schemeClr val="accent2">
                    <a:lumMod val="75000"/>
                  </a:schemeClr>
                </a:solidFill>
                <a:latin typeface="+mj-lt"/>
                <a:ea typeface="Calibri" panose="020F0502020204030204" pitchFamily="34" charset="0"/>
                <a:cs typeface="TimesNewRomanPS-BoldMT"/>
              </a:rPr>
              <a:t>0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20 </a:t>
            </a:r>
            <a:r>
              <a:rPr lang="es-ES" sz="1600" err="1">
                <a:solidFill>
                  <a:schemeClr val="accent2">
                    <a:lumMod val="75000"/>
                  </a:schemeClr>
                </a:solidFill>
                <a:latin typeface="+mj-lt"/>
                <a:ea typeface="Calibri" panose="020F0502020204030204" pitchFamily="34" charset="0"/>
                <a:cs typeface="TimesNewRomanPS-BoldMT"/>
              </a:rPr>
              <a:t>nC</a:t>
            </a:r>
            <a:r>
              <a:rPr lang="es-ES" sz="1600">
                <a:solidFill>
                  <a:schemeClr val="accent2">
                    <a:lumMod val="75000"/>
                  </a:schemeClr>
                </a:solidFill>
                <a:latin typeface="+mj-lt"/>
                <a:ea typeface="Calibri" panose="020F0502020204030204" pitchFamily="34" charset="0"/>
                <a:cs typeface="TimesNewRomanPS-BoldMT"/>
              </a:rPr>
              <a:t> está en el punto (</a:t>
            </a:r>
            <a:r>
              <a:rPr lang="es-ES" sz="1600" i="1">
                <a:solidFill>
                  <a:schemeClr val="accent2">
                    <a:lumMod val="75000"/>
                  </a:schemeClr>
                </a:solidFill>
                <a:latin typeface="+mj-lt"/>
                <a:ea typeface="Calibri" panose="020F0502020204030204" pitchFamily="34" charset="0"/>
                <a:cs typeface="TimesNewRomanPS-BoldItalicMT"/>
              </a:rPr>
              <a:t>x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2 m, </a:t>
            </a:r>
            <a:r>
              <a:rPr lang="es-ES" sz="1600" i="1">
                <a:solidFill>
                  <a:schemeClr val="accent2">
                    <a:lumMod val="75000"/>
                  </a:schemeClr>
                </a:solidFill>
                <a:latin typeface="+mj-lt"/>
                <a:ea typeface="Calibri" panose="020F0502020204030204" pitchFamily="34" charset="0"/>
                <a:cs typeface="TimesNewRomanPS-BoldItalicMT"/>
              </a:rPr>
              <a:t>y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2 m) (Ver figura). </a:t>
            </a:r>
            <a:r>
              <a:rPr lang="es-ES" sz="1600">
                <a:solidFill>
                  <a:schemeClr val="accent2">
                    <a:lumMod val="75000"/>
                  </a:schemeClr>
                </a:solidFill>
                <a:latin typeface="+mj-lt"/>
                <a:ea typeface="Calibri" panose="020F0502020204030204" pitchFamily="34" charset="0"/>
                <a:cs typeface="Times New Roman" panose="02020603050405020304" pitchFamily="18" charset="0"/>
              </a:rPr>
              <a:t>Calcular la Fuerza resultante sobre q0</a:t>
            </a:r>
            <a:endParaRPr lang="es-ES" sz="1600">
              <a:solidFill>
                <a:schemeClr val="accent2">
                  <a:lumMod val="75000"/>
                </a:schemeClr>
              </a:solidFill>
              <a:effectLst/>
              <a:latin typeface="+mj-lt"/>
              <a:ea typeface="Calibri" panose="020F0502020204030204" pitchFamily="34" charset="0"/>
              <a:cs typeface="Times New Roman" panose="02020603050405020304" pitchFamily="18" charset="0"/>
            </a:endParaRPr>
          </a:p>
        </p:txBody>
      </p:sp>
      <p:pic>
        <p:nvPicPr>
          <p:cNvPr id="3" name="Picture 2" descr="E:\Capítulos\ch21\figure-21-10a.jpg"/>
          <p:cNvPicPr>
            <a:picLocks noChangeAspect="1" noChangeArrowheads="1"/>
          </p:cNvPicPr>
          <p:nvPr/>
        </p:nvPicPr>
        <p:blipFill>
          <a:blip r:embed="rId2" cstate="print"/>
          <a:srcRect/>
          <a:stretch>
            <a:fillRect/>
          </a:stretch>
        </p:blipFill>
        <p:spPr bwMode="auto">
          <a:xfrm>
            <a:off x="0" y="2135857"/>
            <a:ext cx="4645532" cy="3356321"/>
          </a:xfrm>
          <a:prstGeom prst="rect">
            <a:avLst/>
          </a:prstGeom>
          <a:noFill/>
          <a:ln>
            <a:noFill/>
          </a:ln>
        </p:spPr>
      </p:pic>
      <p:sp>
        <p:nvSpPr>
          <p:cNvPr id="4" name="CuadroTexto 3"/>
          <p:cNvSpPr txBox="1"/>
          <p:nvPr/>
        </p:nvSpPr>
        <p:spPr>
          <a:xfrm>
            <a:off x="178097" y="742682"/>
            <a:ext cx="1347485" cy="369332"/>
          </a:xfrm>
          <a:prstGeom prst="rect">
            <a:avLst/>
          </a:prstGeom>
          <a:noFill/>
        </p:spPr>
        <p:txBody>
          <a:bodyPr wrap="none" rtlCol="0">
            <a:spAutoFit/>
          </a:bodyPr>
          <a:lstStyle/>
          <a:p>
            <a:r>
              <a:rPr lang="es-ES">
                <a:solidFill>
                  <a:schemeClr val="tx1"/>
                </a:solidFill>
              </a:rPr>
              <a:t>Ejemplo T1</a:t>
            </a:r>
          </a:p>
        </p:txBody>
      </p:sp>
      <p:sp>
        <p:nvSpPr>
          <p:cNvPr id="6" name="CuadroTexto 5"/>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Ley de Coulomb</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54437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r="42529"/>
          <a:stretch/>
        </p:blipFill>
        <p:spPr>
          <a:xfrm>
            <a:off x="57207" y="666587"/>
            <a:ext cx="3600400" cy="2880320"/>
          </a:xfrm>
          <a:prstGeom prst="rect">
            <a:avLst/>
          </a:prstGeom>
        </p:spPr>
      </p:pic>
      <p:sp>
        <p:nvSpPr>
          <p:cNvPr id="4" name="Rectángulo 3"/>
          <p:cNvSpPr/>
          <p:nvPr/>
        </p:nvSpPr>
        <p:spPr>
          <a:xfrm>
            <a:off x="2063995" y="243241"/>
            <a:ext cx="7093296" cy="322845"/>
          </a:xfrm>
          <a:prstGeom prst="rect">
            <a:avLst/>
          </a:prstGeom>
        </p:spPr>
        <p:txBody>
          <a:bodyPr wrap="square">
            <a:spAutoFit/>
          </a:bodyPr>
          <a:lstStyle/>
          <a:p>
            <a:pPr>
              <a:lnSpc>
                <a:spcPct val="107000"/>
              </a:lnSpc>
              <a:spcAft>
                <a:spcPts val="800"/>
              </a:spcAft>
            </a:pP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La fuerza neta </a:t>
            </a:r>
            <a:r>
              <a:rPr lang="es-ES" sz="1400" b="1" i="1">
                <a:solidFill>
                  <a:schemeClr val="tx1"/>
                </a:solidFill>
                <a:latin typeface="Calibri" panose="020F0502020204030204" pitchFamily="34" charset="0"/>
                <a:ea typeface="Calibri" panose="020F0502020204030204" pitchFamily="34" charset="0"/>
                <a:cs typeface="Times New Roman" panose="02020603050405020304" pitchFamily="18" charset="0"/>
              </a:rPr>
              <a:t>F</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ejercida por las cargas </a:t>
            </a:r>
            <a:r>
              <a:rPr lang="es-ES" sz="1400" i="1">
                <a:solidFill>
                  <a:schemeClr val="tx1"/>
                </a:solidFill>
                <a:latin typeface="Calibri" panose="020F0502020204030204" pitchFamily="34" charset="0"/>
                <a:ea typeface="Calibri" panose="020F0502020204030204" pitchFamily="34" charset="0"/>
                <a:cs typeface="Times New Roman" panose="02020603050405020304" pitchFamily="18" charset="0"/>
              </a:rPr>
              <a:t>q</a:t>
            </a:r>
            <a:r>
              <a:rPr lang="es-ES" sz="1400" i="1" baseline="-25000">
                <a:solidFill>
                  <a:schemeClr val="tx1"/>
                </a:solidFill>
                <a:latin typeface="Calibri" panose="020F0502020204030204" pitchFamily="34" charset="0"/>
                <a:ea typeface="Calibri" panose="020F0502020204030204" pitchFamily="34" charset="0"/>
                <a:cs typeface="Times New Roman" panose="02020603050405020304" pitchFamily="18" charset="0"/>
              </a:rPr>
              <a:t>1</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y </a:t>
            </a:r>
            <a:r>
              <a:rPr lang="es-ES" sz="1400" i="1">
                <a:solidFill>
                  <a:schemeClr val="tx1"/>
                </a:solidFill>
                <a:latin typeface="Calibri" panose="020F0502020204030204" pitchFamily="34" charset="0"/>
                <a:ea typeface="Calibri" panose="020F0502020204030204" pitchFamily="34" charset="0"/>
                <a:cs typeface="Times New Roman" panose="02020603050405020304" pitchFamily="18" charset="0"/>
              </a:rPr>
              <a:t>q</a:t>
            </a:r>
            <a:r>
              <a:rPr lang="es-ES" sz="1400" i="1" baseline="-25000">
                <a:solidFill>
                  <a:schemeClr val="tx1"/>
                </a:solidFill>
                <a:latin typeface="Calibri" panose="020F0502020204030204" pitchFamily="34" charset="0"/>
                <a:ea typeface="Calibri" panose="020F0502020204030204" pitchFamily="34" charset="0"/>
                <a:cs typeface="Times New Roman" panose="02020603050405020304" pitchFamily="18" charset="0"/>
              </a:rPr>
              <a:t>2</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sobre </a:t>
            </a:r>
            <a:r>
              <a:rPr lang="es-ES" sz="1400" i="1">
                <a:solidFill>
                  <a:schemeClr val="tx1"/>
                </a:solidFill>
                <a:latin typeface="Calibri" panose="020F0502020204030204" pitchFamily="34" charset="0"/>
                <a:ea typeface="Calibri" panose="020F0502020204030204" pitchFamily="34" charset="0"/>
                <a:cs typeface="Times New Roman" panose="02020603050405020304" pitchFamily="18" charset="0"/>
              </a:rPr>
              <a:t>q</a:t>
            </a:r>
            <a:r>
              <a:rPr lang="es-ES" sz="1400" i="1" baseline="-2500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será la suma vectorial :</a:t>
            </a:r>
            <a:r>
              <a:rPr lang="es-ES" sz="1400" b="1" i="1">
                <a:solidFill>
                  <a:schemeClr val="tx1"/>
                </a:solidFill>
                <a:latin typeface="Calibri" panose="020F0502020204030204" pitchFamily="34" charset="0"/>
                <a:ea typeface="Calibri" panose="020F0502020204030204" pitchFamily="34" charset="0"/>
                <a:cs typeface="Times New Roman" panose="02020603050405020304" pitchFamily="18" charset="0"/>
              </a:rPr>
              <a:t>F</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s-ES" sz="1400" b="1" i="1">
                <a:solidFill>
                  <a:schemeClr val="tx1"/>
                </a:solidFill>
                <a:latin typeface="Calibri" panose="020F0502020204030204" pitchFamily="34" charset="0"/>
                <a:ea typeface="Calibri" panose="020F0502020204030204" pitchFamily="34" charset="0"/>
                <a:cs typeface="Times New Roman" panose="02020603050405020304" pitchFamily="18" charset="0"/>
              </a:rPr>
              <a:t>F</a:t>
            </a:r>
            <a:r>
              <a:rPr lang="es-ES" sz="1400" i="1" baseline="-25000">
                <a:solidFill>
                  <a:schemeClr val="tx1"/>
                </a:solidFill>
                <a:latin typeface="Calibri" panose="020F0502020204030204" pitchFamily="34" charset="0"/>
                <a:ea typeface="Calibri" panose="020F0502020204030204" pitchFamily="34" charset="0"/>
                <a:cs typeface="Times New Roman" panose="02020603050405020304" pitchFamily="18" charset="0"/>
              </a:rPr>
              <a:t>1,0</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s-ES" sz="1400" b="1" i="1">
                <a:solidFill>
                  <a:schemeClr val="tx1"/>
                </a:solidFill>
                <a:latin typeface="Calibri" panose="020F0502020204030204" pitchFamily="34" charset="0"/>
                <a:ea typeface="Calibri" panose="020F0502020204030204" pitchFamily="34" charset="0"/>
                <a:cs typeface="Times New Roman" panose="02020603050405020304" pitchFamily="18" charset="0"/>
              </a:rPr>
              <a:t>F</a:t>
            </a:r>
            <a:r>
              <a:rPr lang="es-ES" sz="1400" i="1" baseline="-25000">
                <a:solidFill>
                  <a:schemeClr val="tx1"/>
                </a:solidFill>
                <a:latin typeface="Calibri" panose="020F0502020204030204" pitchFamily="34" charset="0"/>
                <a:ea typeface="Calibri" panose="020F0502020204030204" pitchFamily="34" charset="0"/>
                <a:cs typeface="Times New Roman" panose="02020603050405020304" pitchFamily="18" charset="0"/>
              </a:rPr>
              <a:t>2,0</a:t>
            </a:r>
            <a:r>
              <a:rPr lang="es-ES" sz="140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s-E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3"/>
          <a:stretch>
            <a:fillRect/>
          </a:stretch>
        </p:blipFill>
        <p:spPr>
          <a:xfrm>
            <a:off x="3635896" y="908720"/>
            <a:ext cx="5400040" cy="5787390"/>
          </a:xfrm>
          <a:prstGeom prst="rect">
            <a:avLst/>
          </a:prstGeom>
        </p:spPr>
      </p:pic>
      <p:pic>
        <p:nvPicPr>
          <p:cNvPr id="7" name="Imagen 6"/>
          <p:cNvPicPr/>
          <p:nvPr/>
        </p:nvPicPr>
        <p:blipFill rotWithShape="1">
          <a:blip r:embed="rId2"/>
          <a:srcRect l="58620" t="3087" r="55" b="-3087"/>
          <a:stretch/>
        </p:blipFill>
        <p:spPr>
          <a:xfrm>
            <a:off x="46936" y="3261328"/>
            <a:ext cx="3076546" cy="3240360"/>
          </a:xfrm>
          <a:prstGeom prst="rect">
            <a:avLst/>
          </a:prstGeom>
        </p:spPr>
      </p:pic>
      <p:sp>
        <p:nvSpPr>
          <p:cNvPr id="6" name="CuadroTexto 5"/>
          <p:cNvSpPr txBox="1"/>
          <p:nvPr/>
        </p:nvSpPr>
        <p:spPr>
          <a:xfrm>
            <a:off x="46936" y="-45379"/>
            <a:ext cx="2360583" cy="369332"/>
          </a:xfrm>
          <a:prstGeom prst="rect">
            <a:avLst/>
          </a:prstGeom>
          <a:noFill/>
        </p:spPr>
        <p:txBody>
          <a:bodyPr wrap="none" rtlCol="0">
            <a:spAutoFit/>
          </a:bodyPr>
          <a:lstStyle/>
          <a:p>
            <a:r>
              <a:rPr lang="es-ES">
                <a:solidFill>
                  <a:schemeClr val="tx1"/>
                </a:solidFill>
              </a:rPr>
              <a:t>Solución: Ejemplo T1</a:t>
            </a:r>
          </a:p>
        </p:txBody>
      </p:sp>
    </p:spTree>
    <p:extLst>
      <p:ext uri="{BB962C8B-B14F-4D97-AF65-F5344CB8AC3E}">
        <p14:creationId xmlns:p14="http://schemas.microsoft.com/office/powerpoint/2010/main" val="152018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476672"/>
            <a:ext cx="8856984" cy="1146211"/>
          </a:xfrm>
          <a:prstGeom prst="rect">
            <a:avLst/>
          </a:prstGeom>
        </p:spPr>
        <p:txBody>
          <a:bodyPr wrap="square">
            <a:spAutoFit/>
          </a:bodyPr>
          <a:lstStyle/>
          <a:p>
            <a:pPr>
              <a:lnSpc>
                <a:spcPct val="107000"/>
              </a:lnSpc>
              <a:spcAft>
                <a:spcPts val="0"/>
              </a:spcAft>
            </a:pPr>
            <a:r>
              <a:rPr lang="es-ES" sz="1600">
                <a:solidFill>
                  <a:schemeClr val="accent2">
                    <a:lumMod val="75000"/>
                  </a:schemeClr>
                </a:solidFill>
                <a:latin typeface="+mj-lt"/>
                <a:ea typeface="Calibri" panose="020F0502020204030204" pitchFamily="34" charset="0"/>
                <a:cs typeface="TimesNewRomanPS-BoldMT"/>
              </a:rPr>
              <a:t>Sobre los extremos de un segmento AB de 1m de longitud se fijan dos cargas. La carga  </a:t>
            </a:r>
            <a:r>
              <a:rPr lang="es-ES" sz="1600" i="1">
                <a:solidFill>
                  <a:schemeClr val="accent2">
                    <a:lumMod val="75000"/>
                  </a:schemeClr>
                </a:solidFill>
                <a:latin typeface="+mj-lt"/>
                <a:ea typeface="Calibri" panose="020F0502020204030204" pitchFamily="34" charset="0"/>
                <a:cs typeface="TimesNewRomanPS-BoldItalicMT"/>
              </a:rPr>
              <a:t>q</a:t>
            </a:r>
            <a:r>
              <a:rPr lang="es-ES" sz="1600">
                <a:solidFill>
                  <a:schemeClr val="accent2">
                    <a:lumMod val="75000"/>
                  </a:schemeClr>
                </a:solidFill>
                <a:latin typeface="+mj-lt"/>
                <a:ea typeface="Calibri" panose="020F0502020204030204" pitchFamily="34" charset="0"/>
                <a:cs typeface="TimesNewRomanPS-BoldMT"/>
              </a:rPr>
              <a:t>1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latin typeface="+mj-lt"/>
                <a:ea typeface="Calibri" panose="020F0502020204030204" pitchFamily="34" charset="0"/>
                <a:cs typeface="TimesNewRomanPS-BoldMT"/>
              </a:rPr>
              <a:t>4·10</a:t>
            </a:r>
            <a:r>
              <a:rPr lang="es-ES" sz="1600" baseline="30000">
                <a:solidFill>
                  <a:schemeClr val="accent2">
                    <a:lumMod val="75000"/>
                  </a:schemeClr>
                </a:solidFill>
                <a:latin typeface="+mj-lt"/>
                <a:ea typeface="Calibri" panose="020F0502020204030204" pitchFamily="34" charset="0"/>
                <a:cs typeface="TimesNewRomanPS-BoldMT"/>
              </a:rPr>
              <a:t>-6</a:t>
            </a:r>
            <a:r>
              <a:rPr lang="es-ES" sz="1600">
                <a:solidFill>
                  <a:schemeClr val="accent2">
                    <a:lumMod val="75000"/>
                  </a:schemeClr>
                </a:solidFill>
                <a:latin typeface="+mj-lt"/>
                <a:ea typeface="Calibri" panose="020F0502020204030204" pitchFamily="34" charset="0"/>
                <a:cs typeface="TimesNewRomanPS-BoldMT"/>
              </a:rPr>
              <a:t> C está situada en el punto A y  la carga </a:t>
            </a:r>
            <a:r>
              <a:rPr lang="es-ES" sz="1600" i="1">
                <a:solidFill>
                  <a:schemeClr val="accent2">
                    <a:lumMod val="75000"/>
                  </a:schemeClr>
                </a:solidFill>
                <a:latin typeface="+mj-lt"/>
                <a:ea typeface="Calibri" panose="020F0502020204030204" pitchFamily="34" charset="0"/>
                <a:cs typeface="TimesNewRomanPS-BoldItalicMT"/>
              </a:rPr>
              <a:t>q</a:t>
            </a:r>
            <a:r>
              <a:rPr lang="es-ES" sz="1600">
                <a:solidFill>
                  <a:schemeClr val="accent2">
                    <a:lumMod val="75000"/>
                  </a:schemeClr>
                </a:solidFill>
                <a:latin typeface="+mj-lt"/>
                <a:ea typeface="Calibri" panose="020F0502020204030204" pitchFamily="34" charset="0"/>
                <a:cs typeface="TimesNewRomanPS-BoldMT"/>
              </a:rPr>
              <a:t>2 </a:t>
            </a:r>
            <a:r>
              <a:rPr lang="es-ES" sz="1600">
                <a:solidFill>
                  <a:schemeClr val="accent2">
                    <a:lumMod val="75000"/>
                  </a:schemeClr>
                </a:solidFill>
                <a:latin typeface="+mj-lt"/>
                <a:ea typeface="Calibri" panose="020F0502020204030204" pitchFamily="34" charset="0"/>
                <a:cs typeface="SymbolMT"/>
              </a:rPr>
              <a:t>= </a:t>
            </a:r>
            <a:r>
              <a:rPr lang="es-ES" sz="1600">
                <a:solidFill>
                  <a:schemeClr val="accent2">
                    <a:lumMod val="75000"/>
                  </a:schemeClr>
                </a:solidFill>
                <a:ea typeface="Calibri" panose="020F0502020204030204" pitchFamily="34" charset="0"/>
                <a:cs typeface="SymbolMT"/>
              </a:rPr>
              <a:t>+</a:t>
            </a:r>
            <a:r>
              <a:rPr lang="es-ES" sz="1600">
                <a:solidFill>
                  <a:schemeClr val="accent2">
                    <a:lumMod val="75000"/>
                  </a:schemeClr>
                </a:solidFill>
                <a:ea typeface="Calibri" panose="020F0502020204030204" pitchFamily="34" charset="0"/>
                <a:cs typeface="TimesNewRomanPS-BoldMT"/>
              </a:rPr>
              <a:t>1·10</a:t>
            </a:r>
            <a:r>
              <a:rPr lang="es-ES" sz="1600" baseline="30000">
                <a:solidFill>
                  <a:schemeClr val="accent2">
                    <a:lumMod val="75000"/>
                  </a:schemeClr>
                </a:solidFill>
                <a:ea typeface="Calibri" panose="020F0502020204030204" pitchFamily="34" charset="0"/>
                <a:cs typeface="TimesNewRomanPS-BoldMT"/>
              </a:rPr>
              <a:t>-6</a:t>
            </a:r>
            <a:r>
              <a:rPr lang="es-ES" sz="1600">
                <a:solidFill>
                  <a:schemeClr val="accent2">
                    <a:lumMod val="75000"/>
                  </a:schemeClr>
                </a:solidFill>
                <a:ea typeface="Calibri" panose="020F0502020204030204" pitchFamily="34" charset="0"/>
                <a:cs typeface="TimesNewRomanPS-BoldMT"/>
              </a:rPr>
              <a:t> C  sobre el punto B. Ubicar una tercera carga q=  </a:t>
            </a:r>
            <a:r>
              <a:rPr lang="es-ES" sz="1600">
                <a:solidFill>
                  <a:schemeClr val="accent2">
                    <a:lumMod val="75000"/>
                  </a:schemeClr>
                </a:solidFill>
                <a:ea typeface="Calibri" panose="020F0502020204030204" pitchFamily="34" charset="0"/>
                <a:cs typeface="SymbolMT"/>
              </a:rPr>
              <a:t>+</a:t>
            </a:r>
            <a:r>
              <a:rPr lang="es-ES" sz="1600">
                <a:solidFill>
                  <a:schemeClr val="accent2">
                    <a:lumMod val="75000"/>
                  </a:schemeClr>
                </a:solidFill>
                <a:ea typeface="Calibri" panose="020F0502020204030204" pitchFamily="34" charset="0"/>
                <a:cs typeface="TimesNewRomanPS-BoldMT"/>
              </a:rPr>
              <a:t>2·10</a:t>
            </a:r>
            <a:r>
              <a:rPr lang="es-ES" sz="1600" baseline="30000">
                <a:solidFill>
                  <a:schemeClr val="accent2">
                    <a:lumMod val="75000"/>
                  </a:schemeClr>
                </a:solidFill>
                <a:ea typeface="Calibri" panose="020F0502020204030204" pitchFamily="34" charset="0"/>
                <a:cs typeface="TimesNewRomanPS-BoldMT"/>
              </a:rPr>
              <a:t>-6</a:t>
            </a:r>
            <a:r>
              <a:rPr lang="es-ES" sz="1600">
                <a:solidFill>
                  <a:schemeClr val="accent2">
                    <a:lumMod val="75000"/>
                  </a:schemeClr>
                </a:solidFill>
                <a:ea typeface="Calibri" panose="020F0502020204030204" pitchFamily="34" charset="0"/>
                <a:cs typeface="TimesNewRomanPS-BoldMT"/>
              </a:rPr>
              <a:t> C  sobre el segmento AB de modo que quede en equilibrio bajo la acción simultanea de las dos cargas dadas. </a:t>
            </a:r>
            <a:endParaRPr lang="es-ES" sz="1600">
              <a:solidFill>
                <a:schemeClr val="accent2">
                  <a:lumMod val="75000"/>
                </a:schemeClr>
              </a:solidFill>
              <a:effectLst/>
              <a:latin typeface="+mj-lt"/>
              <a:ea typeface="Calibri" panose="020F0502020204030204" pitchFamily="34" charset="0"/>
              <a:cs typeface="Times New Roman" panose="02020603050405020304" pitchFamily="18" charset="0"/>
            </a:endParaRPr>
          </a:p>
        </p:txBody>
      </p:sp>
      <p:sp>
        <p:nvSpPr>
          <p:cNvPr id="4" name="CuadroTexto 3"/>
          <p:cNvSpPr txBox="1"/>
          <p:nvPr/>
        </p:nvSpPr>
        <p:spPr>
          <a:xfrm>
            <a:off x="179512" y="11124"/>
            <a:ext cx="1347485" cy="369332"/>
          </a:xfrm>
          <a:prstGeom prst="rect">
            <a:avLst/>
          </a:prstGeom>
          <a:noFill/>
        </p:spPr>
        <p:txBody>
          <a:bodyPr wrap="none" rtlCol="0">
            <a:spAutoFit/>
          </a:bodyPr>
          <a:lstStyle/>
          <a:p>
            <a:r>
              <a:rPr lang="es-ES">
                <a:solidFill>
                  <a:schemeClr val="tx1"/>
                </a:solidFill>
              </a:rPr>
              <a:t>Ejemplo T2</a:t>
            </a:r>
          </a:p>
        </p:txBody>
      </p:sp>
      <p:pic>
        <p:nvPicPr>
          <p:cNvPr id="5" name="Imagen 4"/>
          <p:cNvPicPr/>
          <p:nvPr/>
        </p:nvPicPr>
        <p:blipFill rotWithShape="1">
          <a:blip r:embed="rId3">
            <a:extLst>
              <a:ext uri="{28A0092B-C50C-407E-A947-70E740481C1C}">
                <a14:useLocalDpi xmlns:a14="http://schemas.microsoft.com/office/drawing/2010/main" val="0"/>
              </a:ext>
            </a:extLst>
          </a:blip>
          <a:srcRect t="37230"/>
          <a:stretch/>
        </p:blipFill>
        <p:spPr>
          <a:xfrm>
            <a:off x="281717" y="1673365"/>
            <a:ext cx="5400040" cy="2012315"/>
          </a:xfrm>
          <a:prstGeom prst="rect">
            <a:avLst/>
          </a:prstGeom>
        </p:spPr>
      </p:pic>
      <p:pic>
        <p:nvPicPr>
          <p:cNvPr id="6" name="Imagen 5"/>
          <p:cNvPicPr/>
          <p:nvPr/>
        </p:nvPicPr>
        <p:blipFill rotWithShape="1">
          <a:blip r:embed="rId4">
            <a:extLst>
              <a:ext uri="{28A0092B-C50C-407E-A947-70E740481C1C}">
                <a14:useLocalDpi xmlns:a14="http://schemas.microsoft.com/office/drawing/2010/main" val="0"/>
              </a:ext>
            </a:extLst>
          </a:blip>
          <a:srcRect t="2232" b="69710"/>
          <a:stretch/>
        </p:blipFill>
        <p:spPr>
          <a:xfrm>
            <a:off x="167898" y="3473149"/>
            <a:ext cx="5400040" cy="1043305"/>
          </a:xfrm>
          <a:prstGeom prst="rect">
            <a:avLst/>
          </a:prstGeom>
        </p:spPr>
      </p:pic>
      <p:pic>
        <p:nvPicPr>
          <p:cNvPr id="7" name="Imagen 6"/>
          <p:cNvPicPr/>
          <p:nvPr/>
        </p:nvPicPr>
        <p:blipFill rotWithShape="1">
          <a:blip r:embed="rId4">
            <a:extLst>
              <a:ext uri="{28A0092B-C50C-407E-A947-70E740481C1C}">
                <a14:useLocalDpi xmlns:a14="http://schemas.microsoft.com/office/drawing/2010/main" val="0"/>
              </a:ext>
            </a:extLst>
          </a:blip>
          <a:srcRect t="28048" b="15140"/>
          <a:stretch/>
        </p:blipFill>
        <p:spPr>
          <a:xfrm>
            <a:off x="0" y="4479306"/>
            <a:ext cx="5400040" cy="2113280"/>
          </a:xfrm>
          <a:prstGeom prst="rect">
            <a:avLst/>
          </a:prstGeom>
        </p:spPr>
      </p:pic>
      <p:pic>
        <p:nvPicPr>
          <p:cNvPr id="8" name="Imagen 7"/>
          <p:cNvPicPr/>
          <p:nvPr/>
        </p:nvPicPr>
        <p:blipFill rotWithShape="1">
          <a:blip r:embed="rId4"/>
          <a:srcRect t="85033" b="-338"/>
          <a:stretch/>
        </p:blipFill>
        <p:spPr>
          <a:xfrm>
            <a:off x="3601142" y="6209413"/>
            <a:ext cx="5400040" cy="568960"/>
          </a:xfrm>
          <a:prstGeom prst="rect">
            <a:avLst/>
          </a:prstGeom>
        </p:spPr>
      </p:pic>
    </p:spTree>
    <p:extLst>
      <p:ext uri="{BB962C8B-B14F-4D97-AF65-F5344CB8AC3E}">
        <p14:creationId xmlns:p14="http://schemas.microsoft.com/office/powerpoint/2010/main" val="109262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8022" y="548680"/>
            <a:ext cx="8550442" cy="646331"/>
          </a:xfrm>
          <a:prstGeom prst="rect">
            <a:avLst/>
          </a:prstGeom>
        </p:spPr>
        <p:txBody>
          <a:bodyPr wrap="square">
            <a:spAutoFit/>
          </a:bodyPr>
          <a:lstStyle/>
          <a:p>
            <a:r>
              <a:rPr lang="es-ES">
                <a:solidFill>
                  <a:schemeClr val="accent2">
                    <a:lumMod val="75000"/>
                  </a:schemeClr>
                </a:solidFill>
              </a:rPr>
              <a:t>Tenemos tres cargas puntuales en el eje X: q1=-6.0 </a:t>
            </a:r>
            <a:r>
              <a:rPr lang="es-ES" err="1">
                <a:solidFill>
                  <a:schemeClr val="accent2">
                    <a:lumMod val="75000"/>
                  </a:schemeClr>
                </a:solidFill>
              </a:rPr>
              <a:t>μC</a:t>
            </a:r>
            <a:r>
              <a:rPr lang="es-ES">
                <a:solidFill>
                  <a:schemeClr val="accent2">
                    <a:lumMod val="75000"/>
                  </a:schemeClr>
                </a:solidFill>
              </a:rPr>
              <a:t> en x =-3.0 m, q2 = 4.0 </a:t>
            </a:r>
            <a:r>
              <a:rPr lang="es-ES" err="1">
                <a:solidFill>
                  <a:schemeClr val="accent2">
                    <a:lumMod val="75000"/>
                  </a:schemeClr>
                </a:solidFill>
              </a:rPr>
              <a:t>mC</a:t>
            </a:r>
            <a:r>
              <a:rPr lang="es-ES">
                <a:solidFill>
                  <a:schemeClr val="accent2">
                    <a:lumMod val="75000"/>
                  </a:schemeClr>
                </a:solidFill>
              </a:rPr>
              <a:t> en el origen y q3 =-6.0 </a:t>
            </a:r>
            <a:r>
              <a:rPr lang="es-ES" err="1">
                <a:solidFill>
                  <a:schemeClr val="accent2">
                    <a:lumMod val="75000"/>
                  </a:schemeClr>
                </a:solidFill>
              </a:rPr>
              <a:t>μC</a:t>
            </a:r>
            <a:r>
              <a:rPr lang="es-ES">
                <a:solidFill>
                  <a:schemeClr val="accent2">
                    <a:lumMod val="75000"/>
                  </a:schemeClr>
                </a:solidFill>
              </a:rPr>
              <a:t> en x = 3.0 m. Encontrar la fuerza total sobre q1.</a:t>
            </a:r>
          </a:p>
        </p:txBody>
      </p:sp>
      <p:sp>
        <p:nvSpPr>
          <p:cNvPr id="4" name="CuadroTexto 3"/>
          <p:cNvSpPr txBox="1"/>
          <p:nvPr/>
        </p:nvSpPr>
        <p:spPr>
          <a:xfrm>
            <a:off x="179512" y="11124"/>
            <a:ext cx="1347485" cy="369332"/>
          </a:xfrm>
          <a:prstGeom prst="rect">
            <a:avLst/>
          </a:prstGeom>
          <a:noFill/>
        </p:spPr>
        <p:txBody>
          <a:bodyPr wrap="none" rtlCol="0">
            <a:spAutoFit/>
          </a:bodyPr>
          <a:lstStyle/>
          <a:p>
            <a:r>
              <a:rPr lang="es-ES">
                <a:solidFill>
                  <a:schemeClr val="tx1"/>
                </a:solidFill>
              </a:rPr>
              <a:t>Ejemplo T3</a:t>
            </a:r>
          </a:p>
        </p:txBody>
      </p:sp>
      <p:pic>
        <p:nvPicPr>
          <p:cNvPr id="5" name="Imagen 4"/>
          <p:cNvPicPr/>
          <p:nvPr/>
        </p:nvPicPr>
        <p:blipFill>
          <a:blip r:embed="rId3"/>
          <a:stretch>
            <a:fillRect/>
          </a:stretch>
        </p:blipFill>
        <p:spPr>
          <a:xfrm>
            <a:off x="179512" y="1363235"/>
            <a:ext cx="6146356" cy="5234117"/>
          </a:xfrm>
          <a:prstGeom prst="rect">
            <a:avLst/>
          </a:prstGeom>
        </p:spPr>
      </p:pic>
      <p:sp>
        <p:nvSpPr>
          <p:cNvPr id="6" name="Cuadro de texto 2"/>
          <p:cNvSpPr txBox="1">
            <a:spLocks noChangeArrowheads="1"/>
          </p:cNvSpPr>
          <p:nvPr/>
        </p:nvSpPr>
        <p:spPr bwMode="auto">
          <a:xfrm>
            <a:off x="4572000" y="2996952"/>
            <a:ext cx="3987189" cy="662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Fijarse: las cargas  se han puesto en la expresión  en valor absoluto y los signos vienen dados por los vectores unitarios </a:t>
            </a:r>
            <a:r>
              <a:rPr lang="es-ES" sz="1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a:t>
            </a:r>
            <a:r>
              <a:rPr lang="es-E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 </a:t>
            </a:r>
            <a:r>
              <a:rPr lang="es-ES" sz="1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4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1122"/>
            <a:ext cx="8229600" cy="1143000"/>
          </a:xfrm>
        </p:spPr>
        <p:txBody>
          <a:bodyPr/>
          <a:lstStyle/>
          <a:p>
            <a:r>
              <a:rPr lang="es-ES"/>
              <a:t>EJERCICIOS PROPUESTOS</a:t>
            </a:r>
          </a:p>
        </p:txBody>
      </p:sp>
      <p:sp>
        <p:nvSpPr>
          <p:cNvPr id="3" name="Marcador de contenido 2"/>
          <p:cNvSpPr>
            <a:spLocks noGrp="1"/>
          </p:cNvSpPr>
          <p:nvPr>
            <p:ph idx="1"/>
          </p:nvPr>
        </p:nvSpPr>
        <p:spPr>
          <a:xfrm>
            <a:off x="267860" y="1166018"/>
            <a:ext cx="8229600" cy="4525963"/>
          </a:xfrm>
        </p:spPr>
        <p:txBody>
          <a:bodyPr>
            <a:noAutofit/>
          </a:bodyPr>
          <a:lstStyle/>
          <a:p>
            <a:pPr marL="0" indent="0">
              <a:buNone/>
            </a:pPr>
            <a:r>
              <a:rPr lang="es-ES" sz="1800"/>
              <a:t>2.1</a:t>
            </a:r>
            <a:r>
              <a:rPr lang="es-ES" sz="1600"/>
              <a:t>) Estima, en orden de magnitud, la relación entre la fuerza electrostática y la fuerza gravitatoria entre el núcleo y el electrón de un átomo de hidrógeno.  </a:t>
            </a:r>
          </a:p>
          <a:p>
            <a:pPr marL="0" indent="0">
              <a:buNone/>
            </a:pPr>
            <a:r>
              <a:rPr lang="es-ES" sz="1600"/>
              <a:t>DATOS: Carga del electrón = -1.6·10</a:t>
            </a:r>
            <a:r>
              <a:rPr lang="es-ES" sz="1600" baseline="30000"/>
              <a:t>-19</a:t>
            </a:r>
            <a:r>
              <a:rPr lang="es-ES" sz="1600"/>
              <a:t> C. Masa del electrón = 9.11·10</a:t>
            </a:r>
            <a:r>
              <a:rPr lang="es-ES" sz="1600" baseline="30000"/>
              <a:t>-31</a:t>
            </a:r>
            <a:r>
              <a:rPr lang="es-ES" sz="1600"/>
              <a:t> kg. Carga del protón =1.6·10</a:t>
            </a:r>
            <a:r>
              <a:rPr lang="es-ES" sz="1600" baseline="30000"/>
              <a:t>-19</a:t>
            </a:r>
            <a:r>
              <a:rPr lang="es-ES" sz="1600"/>
              <a:t> C. Masa del protón = 1.67·10</a:t>
            </a:r>
            <a:r>
              <a:rPr lang="es-ES" sz="1600" baseline="30000"/>
              <a:t>-27</a:t>
            </a:r>
            <a:r>
              <a:rPr lang="es-ES" sz="1600"/>
              <a:t> kg. Distancia media electrón -protón = 5.3·10</a:t>
            </a:r>
            <a:r>
              <a:rPr lang="es-ES" sz="1600" baseline="30000"/>
              <a:t>-11</a:t>
            </a:r>
            <a:r>
              <a:rPr lang="es-ES" sz="1600"/>
              <a:t> m  </a:t>
            </a:r>
          </a:p>
          <a:p>
            <a:pPr marL="0" indent="0">
              <a:buNone/>
            </a:pPr>
            <a:endParaRPr lang="es-ES" sz="1600"/>
          </a:p>
          <a:p>
            <a:pPr marL="0" indent="0">
              <a:buNone/>
            </a:pPr>
            <a:r>
              <a:rPr lang="es-ES" sz="1600"/>
              <a:t> </a:t>
            </a:r>
          </a:p>
          <a:p>
            <a:pPr marL="0" indent="0">
              <a:buNone/>
            </a:pPr>
            <a:r>
              <a:rPr lang="es-ES" sz="1600"/>
              <a:t>2.2) Dos cargas, Q1 = 9 </a:t>
            </a:r>
            <a:r>
              <a:rPr lang="es-ES" sz="1600" err="1"/>
              <a:t>μC</a:t>
            </a:r>
            <a:r>
              <a:rPr lang="es-ES" sz="1600"/>
              <a:t> y Q2 = -4 </a:t>
            </a:r>
            <a:r>
              <a:rPr lang="es-ES" sz="1600" err="1"/>
              <a:t>μC</a:t>
            </a:r>
            <a:r>
              <a:rPr lang="es-ES" sz="1600"/>
              <a:t> están separadas entre sí por una distancia de 2 m. Encuentra la posición respecto a Q1 a la que debe colocarse una tercera carga Q3 de 1 </a:t>
            </a:r>
            <a:r>
              <a:rPr lang="es-ES" sz="1600" err="1"/>
              <a:t>μC</a:t>
            </a:r>
            <a:r>
              <a:rPr lang="es-ES" sz="1600"/>
              <a:t> para que la fuerza ejercida sobre esta última sea nula. </a:t>
            </a:r>
          </a:p>
          <a:p>
            <a:pPr marL="0" indent="0">
              <a:buNone/>
            </a:pPr>
            <a:endParaRPr lang="es-ES" sz="1600"/>
          </a:p>
          <a:p>
            <a:pPr marL="0" indent="0">
              <a:buNone/>
            </a:pPr>
            <a:r>
              <a:rPr lang="es-ES" sz="1600"/>
              <a:t>2.3) Tres cargas de 1 C, 2 C y 3 C se encuentran en los vértices de un triángulo equilátero de lado a = 1 </a:t>
            </a:r>
            <a:r>
              <a:rPr lang="es-ES" sz="1600" err="1"/>
              <a:t>mm.</a:t>
            </a:r>
            <a:r>
              <a:rPr lang="es-ES" sz="1600"/>
              <a:t>   a) Obtenga la fuerza que las dos primeras cargas ejercen sobre la tercera.   b) ¿Dónde habría que situar la tercera carga para que ésta no sufriese fuerza alguna?   </a:t>
            </a:r>
          </a:p>
          <a:p>
            <a:endParaRPr lang="es-ES" sz="1800"/>
          </a:p>
        </p:txBody>
      </p:sp>
    </p:spTree>
    <p:extLst>
      <p:ext uri="{BB962C8B-B14F-4D97-AF65-F5344CB8AC3E}">
        <p14:creationId xmlns:p14="http://schemas.microsoft.com/office/powerpoint/2010/main" val="190021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22639" y="2766754"/>
            <a:ext cx="4698722" cy="646331"/>
          </a:xfrm>
          <a:prstGeom prst="rect">
            <a:avLst/>
          </a:prstGeom>
          <a:noFill/>
        </p:spPr>
        <p:txBody>
          <a:bodyPr wrap="none" rtlCol="0">
            <a:spAutoFit/>
          </a:bodyPr>
          <a:lstStyle/>
          <a:p>
            <a:r>
              <a:rPr lang="es-ES" sz="3600" b="1">
                <a:solidFill>
                  <a:schemeClr val="tx1"/>
                </a:solidFill>
              </a:rPr>
              <a:t>2.1- INTRODUCCIÓN</a:t>
            </a:r>
          </a:p>
        </p:txBody>
      </p:sp>
    </p:spTree>
    <p:extLst>
      <p:ext uri="{BB962C8B-B14F-4D97-AF65-F5344CB8AC3E}">
        <p14:creationId xmlns:p14="http://schemas.microsoft.com/office/powerpoint/2010/main" val="381917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105561"/>
            <a:ext cx="7992888" cy="707886"/>
          </a:xfrm>
          <a:prstGeom prst="rect">
            <a:avLst/>
          </a:prstGeom>
          <a:noFill/>
        </p:spPr>
        <p:txBody>
          <a:bodyPr wrap="square" rtlCol="0">
            <a:spAutoFit/>
          </a:bodyPr>
          <a:lstStyle/>
          <a:p>
            <a:pPr algn="ctr"/>
            <a:r>
              <a:rPr lang="en-US" sz="4000">
                <a:solidFill>
                  <a:schemeClr val="tx1"/>
                </a:solidFill>
              </a:rPr>
              <a:t>2.3- CAMPO ELÉCTRICO</a:t>
            </a:r>
            <a:endParaRPr lang="en-US" sz="4000" b="1" i="1">
              <a:solidFill>
                <a:schemeClr val="tx1"/>
              </a:solidFill>
            </a:endParaRPr>
          </a:p>
        </p:txBody>
      </p:sp>
    </p:spTree>
    <p:extLst>
      <p:ext uri="{BB962C8B-B14F-4D97-AF65-F5344CB8AC3E}">
        <p14:creationId xmlns:p14="http://schemas.microsoft.com/office/powerpoint/2010/main" val="41423011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647" y="61782"/>
            <a:ext cx="8229600" cy="1143000"/>
          </a:xfrm>
        </p:spPr>
        <p:txBody>
          <a:bodyPr/>
          <a:lstStyle/>
          <a:p>
            <a:r>
              <a:rPr lang="es-ES"/>
              <a:t>CONCEPTO DE CAMPO</a:t>
            </a:r>
          </a:p>
        </p:txBody>
      </p:sp>
      <p:sp>
        <p:nvSpPr>
          <p:cNvPr id="5" name="Rectángulo 4"/>
          <p:cNvSpPr/>
          <p:nvPr/>
        </p:nvSpPr>
        <p:spPr>
          <a:xfrm>
            <a:off x="155179" y="980728"/>
            <a:ext cx="8735788" cy="2215991"/>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s-ES" sz="1800">
                <a:solidFill>
                  <a:srgbClr val="555555"/>
                </a:solidFill>
                <a:latin typeface="Source Sans Pro"/>
              </a:rPr>
              <a:t>En física, un </a:t>
            </a:r>
            <a:r>
              <a:rPr lang="es-ES" sz="2000" b="1">
                <a:solidFill>
                  <a:srgbClr val="5B9BD5">
                    <a:lumMod val="75000"/>
                  </a:srgbClr>
                </a:solidFill>
                <a:latin typeface="Source Sans Pro"/>
              </a:rPr>
              <a:t>campo representa la distribución  de </a:t>
            </a:r>
            <a:r>
              <a:rPr lang="es-ES" sz="2000" b="1" i="1">
                <a:solidFill>
                  <a:srgbClr val="5B9BD5">
                    <a:lumMod val="75000"/>
                  </a:srgbClr>
                </a:solidFill>
                <a:latin typeface="inherit"/>
              </a:rPr>
              <a:t>“algo”</a:t>
            </a:r>
            <a:r>
              <a:rPr lang="es-ES" sz="1800">
                <a:solidFill>
                  <a:srgbClr val="555555"/>
                </a:solidFill>
                <a:latin typeface="Source Sans Pro"/>
              </a:rPr>
              <a:t> es decir, es una propiedad que puede medirse en el entorno de cada punto de una región del espacio para cada instante del tiempo.</a:t>
            </a:r>
          </a:p>
          <a:p>
            <a:pPr marL="285750" indent="-285750" algn="just">
              <a:lnSpc>
                <a:spcPct val="150000"/>
              </a:lnSpc>
              <a:spcBef>
                <a:spcPts val="0"/>
              </a:spcBef>
              <a:spcAft>
                <a:spcPts val="0"/>
              </a:spcAft>
              <a:buFont typeface="Arial" panose="020B0604020202020204" pitchFamily="34" charset="0"/>
              <a:buChar char="•"/>
            </a:pPr>
            <a:r>
              <a:rPr lang="es-ES" sz="1800">
                <a:solidFill>
                  <a:srgbClr val="555555"/>
                </a:solidFill>
                <a:latin typeface="Source Sans Pro"/>
              </a:rPr>
              <a:t>Matemáticamente, los campos se representan mediante una función definida sobre una cierta región. </a:t>
            </a:r>
          </a:p>
        </p:txBody>
      </p:sp>
      <p:sp>
        <p:nvSpPr>
          <p:cNvPr id="8" name="CuadroTexto 7"/>
          <p:cNvSpPr txBox="1"/>
          <p:nvPr/>
        </p:nvSpPr>
        <p:spPr>
          <a:xfrm>
            <a:off x="284215" y="3607856"/>
            <a:ext cx="3288080" cy="646331"/>
          </a:xfrm>
          <a:prstGeom prst="rect">
            <a:avLst/>
          </a:prstGeom>
          <a:noFill/>
        </p:spPr>
        <p:txBody>
          <a:bodyPr wrap="none" rtlCol="0">
            <a:spAutoFit/>
          </a:bodyPr>
          <a:lstStyle/>
          <a:p>
            <a:r>
              <a:rPr lang="es-ES" sz="3600">
                <a:solidFill>
                  <a:srgbClr val="00B050"/>
                </a:solidFill>
              </a:rPr>
              <a:t>Campo escalar</a:t>
            </a:r>
          </a:p>
        </p:txBody>
      </p:sp>
      <p:sp>
        <p:nvSpPr>
          <p:cNvPr id="9" name="Rectángulo 8"/>
          <p:cNvSpPr/>
          <p:nvPr/>
        </p:nvSpPr>
        <p:spPr>
          <a:xfrm>
            <a:off x="3886200" y="3486492"/>
            <a:ext cx="5039047" cy="923330"/>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s-ES" sz="1800">
                <a:solidFill>
                  <a:schemeClr val="bg1"/>
                </a:solidFill>
                <a:latin typeface="Source Sans Pro"/>
              </a:rPr>
              <a:t>Un campo escalar representa la distribución espacial de una magnitud escalar, asociando un valor a cada punto del espacio.</a:t>
            </a:r>
            <a:endParaRPr lang="es-ES" sz="1800">
              <a:solidFill>
                <a:schemeClr val="bg1"/>
              </a:solidFill>
            </a:endParaRPr>
          </a:p>
        </p:txBody>
      </p:sp>
      <p:sp>
        <p:nvSpPr>
          <p:cNvPr id="10" name="CuadroTexto 9"/>
          <p:cNvSpPr txBox="1"/>
          <p:nvPr/>
        </p:nvSpPr>
        <p:spPr>
          <a:xfrm>
            <a:off x="129680" y="5264040"/>
            <a:ext cx="3226204" cy="646331"/>
          </a:xfrm>
          <a:prstGeom prst="rect">
            <a:avLst/>
          </a:prstGeom>
          <a:noFill/>
        </p:spPr>
        <p:txBody>
          <a:bodyPr wrap="none" rtlCol="0">
            <a:spAutoFit/>
          </a:bodyPr>
          <a:lstStyle/>
          <a:p>
            <a:r>
              <a:rPr lang="es-ES" sz="3600">
                <a:solidFill>
                  <a:srgbClr val="002060"/>
                </a:solidFill>
              </a:rPr>
              <a:t>Campo vectorial</a:t>
            </a:r>
          </a:p>
        </p:txBody>
      </p:sp>
      <p:sp>
        <p:nvSpPr>
          <p:cNvPr id="11" name="Rectángulo 10"/>
          <p:cNvSpPr/>
          <p:nvPr/>
        </p:nvSpPr>
        <p:spPr>
          <a:xfrm>
            <a:off x="3870573" y="4687976"/>
            <a:ext cx="5054674"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sz="1800"/>
              <a:t>Suponga que a cada punto (x, y, z) de una región en el espacio, le corresponde un vector </a:t>
            </a:r>
            <a:r>
              <a:rPr lang="es-ES" sz="1800" b="1"/>
              <a:t>V</a:t>
            </a:r>
            <a:r>
              <a:rPr lang="es-ES" sz="1800"/>
              <a:t>(x, y, z). Entonces </a:t>
            </a:r>
            <a:r>
              <a:rPr lang="es-ES" sz="1800" b="1"/>
              <a:t>V</a:t>
            </a:r>
            <a:r>
              <a:rPr lang="es-ES" sz="1800"/>
              <a:t> se llama función vectorial de posición, y decimos que se ha definido un campo vectorial </a:t>
            </a:r>
            <a:r>
              <a:rPr lang="es-ES" sz="1800" b="1"/>
              <a:t>V</a:t>
            </a:r>
            <a:r>
              <a:rPr lang="es-ES" sz="1800"/>
              <a:t>.</a:t>
            </a:r>
            <a:endParaRPr lang="es-ES" sz="900">
              <a:solidFill>
                <a:schemeClr val="bg1"/>
              </a:solidFill>
            </a:endParaRPr>
          </a:p>
        </p:txBody>
      </p:sp>
    </p:spTree>
    <p:extLst>
      <p:ext uri="{BB962C8B-B14F-4D97-AF65-F5344CB8AC3E}">
        <p14:creationId xmlns:p14="http://schemas.microsoft.com/office/powerpoint/2010/main" val="123501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CONCEPTO DE CAMPO</a:t>
            </a:r>
          </a:p>
        </p:txBody>
      </p:sp>
      <p:sp>
        <p:nvSpPr>
          <p:cNvPr id="3" name="Marcador de contenido 2"/>
          <p:cNvSpPr>
            <a:spLocks noGrp="1"/>
          </p:cNvSpPr>
          <p:nvPr>
            <p:ph idx="1"/>
          </p:nvPr>
        </p:nvSpPr>
        <p:spPr>
          <a:xfrm>
            <a:off x="493018" y="1166018"/>
            <a:ext cx="8229600" cy="4525963"/>
          </a:xfrm>
        </p:spPr>
        <p:txBody>
          <a:bodyPr/>
          <a:lstStyle/>
          <a:p>
            <a:pPr marL="285750" indent="-285750" algn="just">
              <a:lnSpc>
                <a:spcPct val="150000"/>
              </a:lnSpc>
              <a:spcBef>
                <a:spcPts val="0"/>
              </a:spcBef>
              <a:spcAft>
                <a:spcPts val="0"/>
              </a:spcAft>
              <a:buFont typeface="Arial" panose="020B0604020202020204" pitchFamily="34" charset="0"/>
              <a:buChar char="•"/>
            </a:pPr>
            <a:r>
              <a:rPr lang="es-ES" sz="2400">
                <a:solidFill>
                  <a:srgbClr val="555555"/>
                </a:solidFill>
                <a:latin typeface="Source Sans Pro"/>
              </a:rPr>
              <a:t>Gráficamente, se suelen representar mediante líneas o superficies de igual magnitud.</a:t>
            </a:r>
          </a:p>
        </p:txBody>
      </p:sp>
      <p:pic>
        <p:nvPicPr>
          <p:cNvPr id="4" name="Imagen 3"/>
          <p:cNvPicPr>
            <a:picLocks noChangeAspect="1"/>
          </p:cNvPicPr>
          <p:nvPr/>
        </p:nvPicPr>
        <p:blipFill>
          <a:blip r:embed="rId2"/>
          <a:stretch>
            <a:fillRect/>
          </a:stretch>
        </p:blipFill>
        <p:spPr>
          <a:xfrm>
            <a:off x="395536" y="4180379"/>
            <a:ext cx="2627784" cy="2189820"/>
          </a:xfrm>
          <a:prstGeom prst="rect">
            <a:avLst/>
          </a:prstGeom>
        </p:spPr>
      </p:pic>
      <p:sp>
        <p:nvSpPr>
          <p:cNvPr id="5" name="Rectángulo 4"/>
          <p:cNvSpPr/>
          <p:nvPr/>
        </p:nvSpPr>
        <p:spPr>
          <a:xfrm>
            <a:off x="179512" y="6453336"/>
            <a:ext cx="3600400" cy="276999"/>
          </a:xfrm>
          <a:prstGeom prst="rect">
            <a:avLst/>
          </a:prstGeom>
        </p:spPr>
        <p:txBody>
          <a:bodyPr wrap="square">
            <a:spAutoFit/>
          </a:bodyPr>
          <a:lstStyle/>
          <a:p>
            <a:r>
              <a:rPr lang="es-ES" sz="1200"/>
              <a:t>https://www.youtube.com/watch?v=1PuL-Zh8PPk</a:t>
            </a:r>
          </a:p>
        </p:txBody>
      </p:sp>
      <p:pic>
        <p:nvPicPr>
          <p:cNvPr id="6" name="Picture 3" descr="camp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642066"/>
            <a:ext cx="3818939" cy="294129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885592" y="2225440"/>
            <a:ext cx="3149059" cy="2107704"/>
          </a:xfrm>
          <a:prstGeom prst="rect">
            <a:avLst/>
          </a:prstGeom>
        </p:spPr>
      </p:pic>
      <p:pic>
        <p:nvPicPr>
          <p:cNvPr id="8" name="Imagen 7"/>
          <p:cNvPicPr>
            <a:picLocks noChangeAspect="1"/>
          </p:cNvPicPr>
          <p:nvPr/>
        </p:nvPicPr>
        <p:blipFill>
          <a:blip r:embed="rId5"/>
          <a:stretch>
            <a:fillRect/>
          </a:stretch>
        </p:blipFill>
        <p:spPr>
          <a:xfrm>
            <a:off x="4211960" y="2345136"/>
            <a:ext cx="2279729" cy="1754322"/>
          </a:xfrm>
          <a:prstGeom prst="rect">
            <a:avLst/>
          </a:prstGeom>
        </p:spPr>
      </p:pic>
    </p:spTree>
    <p:extLst>
      <p:ext uri="{BB962C8B-B14F-4D97-AF65-F5344CB8AC3E}">
        <p14:creationId xmlns:p14="http://schemas.microsoft.com/office/powerpoint/2010/main" val="2546074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¿qué hemos visto hasta ahora?</a:t>
            </a:r>
          </a:p>
        </p:txBody>
      </p:sp>
      <p:sp>
        <p:nvSpPr>
          <p:cNvPr id="3" name="Marcador de contenido 2"/>
          <p:cNvSpPr>
            <a:spLocks noGrp="1"/>
          </p:cNvSpPr>
          <p:nvPr>
            <p:ph idx="1"/>
          </p:nvPr>
        </p:nvSpPr>
        <p:spPr>
          <a:xfrm>
            <a:off x="457200" y="1600200"/>
            <a:ext cx="5194920" cy="4525963"/>
          </a:xfrm>
        </p:spPr>
        <p:txBody>
          <a:bodyPr/>
          <a:lstStyle/>
          <a:p>
            <a:r>
              <a:rPr lang="es-ES" sz="2000"/>
              <a:t>Dos cargas puntuales sienten una </a:t>
            </a:r>
            <a:r>
              <a:rPr lang="es-ES" sz="2000">
                <a:solidFill>
                  <a:srgbClr val="00B050"/>
                </a:solidFill>
              </a:rPr>
              <a:t>FUERZA</a:t>
            </a:r>
            <a:r>
              <a:rPr lang="es-ES" sz="2000"/>
              <a:t> (de atracción o repulsión según su signo)</a:t>
            </a:r>
          </a:p>
          <a:p>
            <a:endParaRPr lang="es-ES" sz="2400"/>
          </a:p>
          <a:p>
            <a:r>
              <a:rPr lang="es-ES" sz="2000"/>
              <a:t>Como bien sabemos las FUERZAS son </a:t>
            </a:r>
            <a:r>
              <a:rPr lang="es-ES" sz="2000">
                <a:solidFill>
                  <a:srgbClr val="FF0000"/>
                </a:solidFill>
              </a:rPr>
              <a:t>vectores</a:t>
            </a:r>
            <a:r>
              <a:rPr lang="es-ES" sz="2000"/>
              <a:t>, así que la distribución de dichas fuerzas en el espacio dará lugar a un </a:t>
            </a:r>
            <a:r>
              <a:rPr lang="es-ES" sz="2000">
                <a:solidFill>
                  <a:srgbClr val="00B050"/>
                </a:solidFill>
              </a:rPr>
              <a:t>CAMPO VECTORIAL: </a:t>
            </a:r>
            <a:r>
              <a:rPr lang="es-ES" sz="2000">
                <a:solidFill>
                  <a:srgbClr val="FF0000"/>
                </a:solidFill>
              </a:rPr>
              <a:t>EL CAMPO ELÉCTRICO</a:t>
            </a:r>
          </a:p>
          <a:p>
            <a:endParaRPr lang="es-ES" sz="2000">
              <a:solidFill>
                <a:srgbClr val="FF0000"/>
              </a:solidFill>
            </a:endParaRPr>
          </a:p>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a:t>El concepto de campo se introdujo para explicar el hecho de la interacción a distancia. </a:t>
            </a:r>
          </a:p>
        </p:txBody>
      </p:sp>
      <p:pic>
        <p:nvPicPr>
          <p:cNvPr id="4" name="Picture 2" descr="http://upload.wikimedia.org/wikipedia/commons/thumb/d/de/Charges_repulsion_attraction.svg/364px-Charges_repulsion_attraction.svg.png"/>
          <p:cNvPicPr>
            <a:picLocks noChangeAspect="1" noChangeArrowheads="1"/>
          </p:cNvPicPr>
          <p:nvPr/>
        </p:nvPicPr>
        <p:blipFill>
          <a:blip r:embed="rId2" cstate="print"/>
          <a:srcRect/>
          <a:stretch>
            <a:fillRect/>
          </a:stretch>
        </p:blipFill>
        <p:spPr bwMode="auto">
          <a:xfrm>
            <a:off x="6084168" y="1417638"/>
            <a:ext cx="2448272" cy="1560438"/>
          </a:xfrm>
          <a:prstGeom prst="rect">
            <a:avLst/>
          </a:prstGeom>
          <a:noFill/>
          <a:ln>
            <a:solidFill>
              <a:srgbClr val="00B0F0"/>
            </a:solidFill>
          </a:ln>
        </p:spPr>
      </p:pic>
      <p:pic>
        <p:nvPicPr>
          <p:cNvPr id="155650" name="Picture 2" descr="http://www2.montes.upm.es/dptos/digfa/cfisica/electro/campo_electr_files/lineas_camp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573016"/>
            <a:ext cx="3684405" cy="181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585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CAMPO ELÉCTRICO DE CARGAS PUNTUALES</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5" name="Rectángulo 4"/>
          <p:cNvSpPr/>
          <p:nvPr/>
        </p:nvSpPr>
        <p:spPr>
          <a:xfrm>
            <a:off x="21371" y="620688"/>
            <a:ext cx="9242876" cy="1323439"/>
          </a:xfrm>
          <a:prstGeom prst="rect">
            <a:avLst/>
          </a:prstGeom>
        </p:spPr>
        <p:txBody>
          <a:bodyPr wrap="square">
            <a:spAutoFit/>
          </a:bodyPr>
          <a:lstStyle/>
          <a:p>
            <a:pPr algn="jus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i="1">
                <a:solidFill>
                  <a:srgbClr val="FF0000"/>
                </a:solidFill>
              </a:rPr>
              <a:t>Campo eléctrico</a:t>
            </a:r>
            <a:r>
              <a:rPr lang="es-ES" sz="2000">
                <a:solidFill>
                  <a:srgbClr val="000099"/>
                </a:solidFill>
              </a:rPr>
              <a:t>: describe un “estado del espacio” en el que se ejercen fuerzas sobre cargas eléctricas. La presencia de </a:t>
            </a:r>
            <a:r>
              <a:rPr lang="es-ES" sz="2000">
                <a:solidFill>
                  <a:srgbClr val="FF0000"/>
                </a:solidFill>
              </a:rPr>
              <a:t>una carga </a:t>
            </a:r>
            <a:r>
              <a:rPr lang="es-ES" sz="2000" i="1">
                <a:solidFill>
                  <a:srgbClr val="FF0000"/>
                </a:solidFill>
              </a:rPr>
              <a:t>“fuente”</a:t>
            </a:r>
            <a:r>
              <a:rPr lang="es-ES" sz="2000">
                <a:solidFill>
                  <a:srgbClr val="FF0000"/>
                </a:solidFill>
              </a:rPr>
              <a:t> </a:t>
            </a:r>
            <a:r>
              <a:rPr lang="es-ES" sz="2000" i="1">
                <a:solidFill>
                  <a:srgbClr val="FF0000"/>
                </a:solidFill>
              </a:rPr>
              <a:t>q </a:t>
            </a:r>
            <a:r>
              <a:rPr lang="es-ES" sz="2000" i="1">
                <a:solidFill>
                  <a:srgbClr val="000099"/>
                </a:solidFill>
              </a:rPr>
              <a:t>perturba</a:t>
            </a:r>
            <a:r>
              <a:rPr lang="es-ES" sz="2000">
                <a:solidFill>
                  <a:srgbClr val="000099"/>
                </a:solidFill>
              </a:rPr>
              <a:t> el espacio que la rodea: </a:t>
            </a:r>
            <a:r>
              <a:rPr lang="es-ES" sz="2000" i="1">
                <a:solidFill>
                  <a:srgbClr val="FF0000"/>
                </a:solidFill>
              </a:rPr>
              <a:t>crea un campo eléctrico</a:t>
            </a:r>
            <a:r>
              <a:rPr lang="es-ES" sz="2000">
                <a:solidFill>
                  <a:srgbClr val="FF0000"/>
                </a:solidFill>
              </a:rPr>
              <a:t> </a:t>
            </a:r>
            <a:r>
              <a:rPr lang="es-ES" sz="2000" b="1" i="1">
                <a:solidFill>
                  <a:srgbClr val="FF0000"/>
                </a:solidFill>
              </a:rPr>
              <a:t>E</a:t>
            </a:r>
            <a:r>
              <a:rPr lang="es-ES" sz="2000">
                <a:solidFill>
                  <a:srgbClr val="000099"/>
                </a:solidFill>
              </a:rPr>
              <a:t>, de manera que </a:t>
            </a:r>
            <a:r>
              <a:rPr lang="es-ES" sz="2000">
                <a:solidFill>
                  <a:srgbClr val="FF0000"/>
                </a:solidFill>
              </a:rPr>
              <a:t>otra carga </a:t>
            </a:r>
            <a:r>
              <a:rPr lang="es-ES" sz="2000" i="1">
                <a:solidFill>
                  <a:srgbClr val="FF0000"/>
                </a:solidFill>
              </a:rPr>
              <a:t>“de prueba”</a:t>
            </a:r>
            <a:r>
              <a:rPr lang="es-ES" sz="2000">
                <a:solidFill>
                  <a:srgbClr val="FF0000"/>
                </a:solidFill>
              </a:rPr>
              <a:t> </a:t>
            </a:r>
            <a:r>
              <a:rPr lang="es-ES" sz="2000" i="1">
                <a:solidFill>
                  <a:srgbClr val="FF0000"/>
                </a:solidFill>
              </a:rPr>
              <a:t>Q</a:t>
            </a:r>
            <a:r>
              <a:rPr lang="es-ES" sz="2000">
                <a:solidFill>
                  <a:srgbClr val="000099"/>
                </a:solidFill>
              </a:rPr>
              <a:t> situada en el punto </a:t>
            </a:r>
            <a:r>
              <a:rPr lang="es-ES" sz="2000" b="1" i="1">
                <a:solidFill>
                  <a:srgbClr val="000099"/>
                </a:solidFill>
              </a:rPr>
              <a:t>r</a:t>
            </a:r>
            <a:r>
              <a:rPr lang="es-ES" sz="2000">
                <a:solidFill>
                  <a:srgbClr val="000099"/>
                </a:solidFill>
              </a:rPr>
              <a:t> </a:t>
            </a:r>
            <a:r>
              <a:rPr lang="es-ES" sz="2000" i="1">
                <a:solidFill>
                  <a:srgbClr val="FF0000"/>
                </a:solidFill>
              </a:rPr>
              <a:t>sufre una fuerza eléctrica </a:t>
            </a:r>
            <a:r>
              <a:rPr lang="es-ES" sz="2000" b="1" i="1">
                <a:solidFill>
                  <a:srgbClr val="FF0000"/>
                </a:solidFill>
              </a:rPr>
              <a:t>F</a:t>
            </a:r>
            <a:endParaRPr lang="es-ES" sz="2000" b="1" i="1" baseline="-25000">
              <a:solidFill>
                <a:srgbClr val="FF0000"/>
              </a:solidFill>
            </a:endParaRPr>
          </a:p>
        </p:txBody>
      </p:sp>
      <mc:AlternateContent xmlns:mc="http://schemas.openxmlformats.org/markup-compatibility/2006" xmlns:a14="http://schemas.microsoft.com/office/drawing/2010/main">
        <mc:Choice Requires="a14">
          <p:sp>
            <p:nvSpPr>
              <p:cNvPr id="6" name="CuadroTexto 5"/>
              <p:cNvSpPr txBox="1"/>
              <p:nvPr/>
            </p:nvSpPr>
            <p:spPr>
              <a:xfrm>
                <a:off x="6588224" y="2617239"/>
                <a:ext cx="2088232" cy="756617"/>
              </a:xfrm>
              <a:prstGeom prst="rect">
                <a:avLst/>
              </a:prstGeom>
              <a:solidFill>
                <a:srgbClr val="FFFF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400" i="1" smtClean="0">
                              <a:solidFill>
                                <a:schemeClr val="tx1"/>
                              </a:solidFill>
                              <a:latin typeface="Cambria Math" panose="02040503050406030204" pitchFamily="18" charset="0"/>
                            </a:rPr>
                          </m:ctrlPr>
                        </m:accPr>
                        <m:e>
                          <m:r>
                            <a:rPr lang="es-ES" sz="2400" b="0" i="1" smtClean="0">
                              <a:solidFill>
                                <a:schemeClr val="tx1"/>
                              </a:solidFill>
                              <a:latin typeface="Cambria Math" panose="02040503050406030204" pitchFamily="18" charset="0"/>
                            </a:rPr>
                            <m:t>𝐹</m:t>
                          </m:r>
                        </m:e>
                      </m:acc>
                      <m:r>
                        <a:rPr lang="es-ES" sz="2400" b="0" i="1" smtClean="0">
                          <a:solidFill>
                            <a:schemeClr val="tx1"/>
                          </a:solidFill>
                          <a:latin typeface="Cambria Math" panose="02040503050406030204" pitchFamily="18" charset="0"/>
                        </a:rPr>
                        <m:t>=</m:t>
                      </m:r>
                      <m:f>
                        <m:fPr>
                          <m:ctrlPr>
                            <a:rPr lang="es-ES" sz="2400" b="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r>
                            <a:rPr lang="es-ES" sz="2400" b="0" i="1" smtClean="0">
                              <a:solidFill>
                                <a:schemeClr val="tx1"/>
                              </a:solidFill>
                              <a:latin typeface="Cambria Math" panose="02040503050406030204" pitchFamily="18" charset="0"/>
                            </a:rPr>
                            <m:t>4</m:t>
                          </m:r>
                          <m:r>
                            <a:rPr lang="es-ES" sz="2400" b="0" i="1" smtClean="0">
                              <a:solidFill>
                                <a:schemeClr val="tx1"/>
                              </a:solidFill>
                              <a:latin typeface="Cambria Math" panose="02040503050406030204" pitchFamily="18" charset="0"/>
                              <a:ea typeface="Cambria Math" panose="02040503050406030204" pitchFamily="18" charset="0"/>
                            </a:rPr>
                            <m:t>𝜋</m:t>
                          </m:r>
                          <m:sSub>
                            <m:sSubPr>
                              <m:ctrlPr>
                                <a:rPr lang="es-ES" sz="2400" b="0" i="1" smtClean="0">
                                  <a:solidFill>
                                    <a:schemeClr val="tx1"/>
                                  </a:solidFill>
                                  <a:latin typeface="Cambria Math" panose="02040503050406030204" pitchFamily="18" charset="0"/>
                                  <a:ea typeface="Cambria Math" panose="02040503050406030204" pitchFamily="18" charset="0"/>
                                </a:rPr>
                              </m:ctrlPr>
                            </m:sSubPr>
                            <m:e>
                              <m:r>
                                <a:rPr lang="es-ES" sz="2400" b="0" i="1" smtClean="0">
                                  <a:solidFill>
                                    <a:schemeClr val="tx1"/>
                                  </a:solidFill>
                                  <a:latin typeface="Cambria Math" panose="02040503050406030204" pitchFamily="18" charset="0"/>
                                  <a:ea typeface="Cambria Math" panose="02040503050406030204" pitchFamily="18" charset="0"/>
                                </a:rPr>
                                <m:t>𝜀</m:t>
                              </m:r>
                            </m:e>
                            <m:sub>
                              <m:r>
                                <a:rPr lang="es-ES" sz="2400" b="0" i="1" smtClean="0">
                                  <a:solidFill>
                                    <a:schemeClr val="tx1"/>
                                  </a:solidFill>
                                  <a:latin typeface="Cambria Math" panose="02040503050406030204" pitchFamily="18" charset="0"/>
                                  <a:ea typeface="Cambria Math" panose="02040503050406030204" pitchFamily="18" charset="0"/>
                                </a:rPr>
                                <m:t>0</m:t>
                              </m:r>
                            </m:sub>
                          </m:sSub>
                        </m:den>
                      </m:f>
                      <m:f>
                        <m:fPr>
                          <m:ctrlPr>
                            <a:rPr lang="es-ES" sz="2400" b="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𝑞𝑄</m:t>
                          </m:r>
                        </m:num>
                        <m:den>
                          <m:sSup>
                            <m:sSupPr>
                              <m:ctrlPr>
                                <a:rPr lang="es-ES" sz="2400" b="0" i="1" smtClean="0">
                                  <a:solidFill>
                                    <a:schemeClr val="tx1"/>
                                  </a:solidFill>
                                  <a:latin typeface="Cambria Math" panose="02040503050406030204" pitchFamily="18" charset="0"/>
                                </a:rPr>
                              </m:ctrlPr>
                            </m:sSupPr>
                            <m:e>
                              <m:r>
                                <a:rPr lang="es-ES" sz="2400" b="0" i="1" smtClean="0">
                                  <a:solidFill>
                                    <a:schemeClr val="tx1"/>
                                  </a:solidFill>
                                  <a:latin typeface="Cambria Math" panose="02040503050406030204" pitchFamily="18" charset="0"/>
                                </a:rPr>
                                <m:t>𝑟</m:t>
                              </m:r>
                            </m:e>
                            <m:sup>
                              <m:r>
                                <a:rPr lang="es-ES" sz="2400" b="0" i="1" smtClean="0">
                                  <a:solidFill>
                                    <a:schemeClr val="tx1"/>
                                  </a:solidFill>
                                  <a:latin typeface="Cambria Math" panose="02040503050406030204" pitchFamily="18" charset="0"/>
                                </a:rPr>
                                <m:t>2</m:t>
                              </m:r>
                            </m:sup>
                          </m:sSup>
                        </m:den>
                      </m:f>
                      <m:acc>
                        <m:accPr>
                          <m:chr m:val="⃗"/>
                          <m:ctrlPr>
                            <a:rPr lang="es-ES" sz="2400" b="0" i="1" smtClean="0">
                              <a:solidFill>
                                <a:schemeClr val="tx1"/>
                              </a:solidFill>
                              <a:latin typeface="Cambria Math" panose="02040503050406030204" pitchFamily="18" charset="0"/>
                            </a:rPr>
                          </m:ctrlPr>
                        </m:accPr>
                        <m:e>
                          <m:sSub>
                            <m:sSubPr>
                              <m:ctrlPr>
                                <a:rPr lang="es-ES" sz="2400" b="0" i="1" smtClean="0">
                                  <a:solidFill>
                                    <a:schemeClr val="tx1"/>
                                  </a:solidFill>
                                  <a:latin typeface="Cambria Math" panose="02040503050406030204" pitchFamily="18" charset="0"/>
                                </a:rPr>
                              </m:ctrlPr>
                            </m:sSubPr>
                            <m:e>
                              <m:r>
                                <a:rPr lang="es-ES" sz="2400" b="0" i="1" smtClean="0">
                                  <a:solidFill>
                                    <a:schemeClr val="tx1"/>
                                  </a:solidFill>
                                  <a:latin typeface="Cambria Math" panose="02040503050406030204" pitchFamily="18" charset="0"/>
                                </a:rPr>
                                <m:t>𝑢</m:t>
                              </m:r>
                            </m:e>
                            <m:sub>
                              <m:r>
                                <a:rPr lang="es-ES" sz="2400" b="0" i="1" smtClean="0">
                                  <a:solidFill>
                                    <a:schemeClr val="tx1"/>
                                  </a:solidFill>
                                  <a:latin typeface="Cambria Math" panose="02040503050406030204" pitchFamily="18" charset="0"/>
                                </a:rPr>
                                <m:t>𝑟</m:t>
                              </m:r>
                            </m:sub>
                          </m:sSub>
                        </m:e>
                      </m:acc>
                    </m:oMath>
                  </m:oMathPara>
                </a14:m>
                <a:endParaRPr lang="es-ES" sz="240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6588224" y="2617239"/>
                <a:ext cx="2088232" cy="756617"/>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2" name="Rectángulo 11"/>
          <p:cNvSpPr/>
          <p:nvPr/>
        </p:nvSpPr>
        <p:spPr>
          <a:xfrm>
            <a:off x="-30682" y="2672381"/>
            <a:ext cx="6444208" cy="646331"/>
          </a:xfrm>
          <a:prstGeom prst="rect">
            <a:avLst/>
          </a:prstGeom>
        </p:spPr>
        <p:txBody>
          <a:bodyPr wrap="square">
            <a:spAutoFit/>
          </a:bodyPr>
          <a:lstStyle/>
          <a:p>
            <a:r>
              <a:rPr lang="es-ES">
                <a:solidFill>
                  <a:schemeClr val="tx1"/>
                </a:solidFill>
              </a:rPr>
              <a:t>Habíamos visto la expresión  de la fuerza </a:t>
            </a:r>
            <a:r>
              <a:rPr lang="es-ES" b="1">
                <a:solidFill>
                  <a:schemeClr val="tx1"/>
                </a:solidFill>
              </a:rPr>
              <a:t>F</a:t>
            </a:r>
            <a:r>
              <a:rPr lang="es-ES">
                <a:solidFill>
                  <a:schemeClr val="tx1"/>
                </a:solidFill>
              </a:rPr>
              <a:t> que ejerce una </a:t>
            </a:r>
            <a:r>
              <a:rPr lang="es-ES">
                <a:solidFill>
                  <a:srgbClr val="FF0000"/>
                </a:solidFill>
              </a:rPr>
              <a:t>carga fuente q </a:t>
            </a:r>
            <a:r>
              <a:rPr lang="es-ES">
                <a:solidFill>
                  <a:schemeClr val="tx1"/>
                </a:solidFill>
              </a:rPr>
              <a:t>sobre una </a:t>
            </a:r>
            <a:r>
              <a:rPr lang="es-ES">
                <a:solidFill>
                  <a:srgbClr val="00B050"/>
                </a:solidFill>
              </a:rPr>
              <a:t>carga prueba Q </a:t>
            </a:r>
            <a:r>
              <a:rPr lang="es-ES">
                <a:solidFill>
                  <a:schemeClr val="tx1"/>
                </a:solidFill>
              </a:rPr>
              <a:t>(Ley de Coulomb)</a:t>
            </a:r>
          </a:p>
        </p:txBody>
      </p:sp>
      <p:sp>
        <p:nvSpPr>
          <p:cNvPr id="14" name="Rectángulo 13"/>
          <p:cNvSpPr/>
          <p:nvPr/>
        </p:nvSpPr>
        <p:spPr>
          <a:xfrm>
            <a:off x="0" y="4231789"/>
            <a:ext cx="6444208" cy="646331"/>
          </a:xfrm>
          <a:prstGeom prst="rect">
            <a:avLst/>
          </a:prstGeom>
        </p:spPr>
        <p:txBody>
          <a:bodyPr wrap="square">
            <a:spAutoFit/>
          </a:bodyPr>
          <a:lstStyle/>
          <a:p>
            <a:r>
              <a:rPr lang="es-ES">
                <a:solidFill>
                  <a:schemeClr val="tx1"/>
                </a:solidFill>
              </a:rPr>
              <a:t>Esta expresión de la fuerza </a:t>
            </a:r>
            <a:r>
              <a:rPr lang="es-ES" b="1">
                <a:solidFill>
                  <a:schemeClr val="tx1"/>
                </a:solidFill>
              </a:rPr>
              <a:t>F</a:t>
            </a:r>
            <a:r>
              <a:rPr lang="es-ES">
                <a:solidFill>
                  <a:schemeClr val="tx1"/>
                </a:solidFill>
              </a:rPr>
              <a:t> la podemos reescribir de la siguiente manera</a:t>
            </a:r>
          </a:p>
        </p:txBody>
      </p:sp>
      <mc:AlternateContent xmlns:mc="http://schemas.openxmlformats.org/markup-compatibility/2006" xmlns:a14="http://schemas.microsoft.com/office/drawing/2010/main">
        <mc:Choice Requires="a14">
          <p:sp>
            <p:nvSpPr>
              <p:cNvPr id="15" name="CuadroTexto 14"/>
              <p:cNvSpPr txBox="1"/>
              <p:nvPr/>
            </p:nvSpPr>
            <p:spPr>
              <a:xfrm>
                <a:off x="6588224" y="4176436"/>
                <a:ext cx="2088232" cy="414088"/>
              </a:xfrm>
              <a:prstGeom prst="rect">
                <a:avLst/>
              </a:prstGeom>
              <a:solidFill>
                <a:srgbClr val="FFFF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400" i="1" smtClean="0">
                              <a:solidFill>
                                <a:schemeClr val="tx1"/>
                              </a:solidFill>
                              <a:latin typeface="Cambria Math" panose="02040503050406030204" pitchFamily="18" charset="0"/>
                            </a:rPr>
                          </m:ctrlPr>
                        </m:accPr>
                        <m:e>
                          <m:r>
                            <a:rPr lang="es-ES" sz="2400" b="0" i="1" smtClean="0">
                              <a:solidFill>
                                <a:schemeClr val="tx1"/>
                              </a:solidFill>
                              <a:latin typeface="Cambria Math" panose="02040503050406030204" pitchFamily="18" charset="0"/>
                            </a:rPr>
                            <m:t>𝐹</m:t>
                          </m:r>
                        </m:e>
                      </m:acc>
                      <m:r>
                        <a:rPr lang="es-ES" sz="2400" b="0" i="1" smtClean="0">
                          <a:solidFill>
                            <a:schemeClr val="tx1"/>
                          </a:solidFill>
                          <a:latin typeface="Cambria Math" panose="02040503050406030204" pitchFamily="18" charset="0"/>
                        </a:rPr>
                        <m:t>(</m:t>
                      </m:r>
                      <m:r>
                        <a:rPr lang="es-ES" sz="2400" b="0" i="1" smtClean="0">
                          <a:solidFill>
                            <a:schemeClr val="tx1"/>
                          </a:solidFill>
                          <a:latin typeface="Cambria Math" panose="02040503050406030204" pitchFamily="18" charset="0"/>
                        </a:rPr>
                        <m:t>𝑃</m:t>
                      </m:r>
                      <m:r>
                        <a:rPr lang="es-ES" sz="2400" b="0" i="1" smtClean="0">
                          <a:solidFill>
                            <a:schemeClr val="tx1"/>
                          </a:solidFill>
                          <a:latin typeface="Cambria Math" panose="02040503050406030204" pitchFamily="18" charset="0"/>
                        </a:rPr>
                        <m:t>)=</m:t>
                      </m:r>
                      <m:r>
                        <a:rPr lang="es-ES" sz="2400" b="0" i="1" smtClean="0">
                          <a:solidFill>
                            <a:schemeClr val="tx1"/>
                          </a:solidFill>
                          <a:latin typeface="Cambria Math" panose="02040503050406030204" pitchFamily="18" charset="0"/>
                        </a:rPr>
                        <m:t>𝑄</m:t>
                      </m:r>
                      <m:acc>
                        <m:accPr>
                          <m:chr m:val="⃗"/>
                          <m:ctrlPr>
                            <a:rPr lang="es-ES" sz="2400" b="0" i="1" smtClean="0">
                              <a:solidFill>
                                <a:schemeClr val="tx1"/>
                              </a:solidFill>
                              <a:latin typeface="Cambria Math" panose="02040503050406030204" pitchFamily="18" charset="0"/>
                            </a:rPr>
                          </m:ctrlPr>
                        </m:accPr>
                        <m:e>
                          <m:r>
                            <a:rPr lang="es-ES" sz="2400" b="0" i="1" smtClean="0">
                              <a:solidFill>
                                <a:schemeClr val="tx1"/>
                              </a:solidFill>
                              <a:latin typeface="Cambria Math" panose="02040503050406030204" pitchFamily="18" charset="0"/>
                            </a:rPr>
                            <m:t>𝐸</m:t>
                          </m:r>
                        </m:e>
                      </m:acc>
                      <m:r>
                        <a:rPr lang="es-ES" sz="2400" b="0" i="1" smtClean="0">
                          <a:solidFill>
                            <a:schemeClr val="tx1"/>
                          </a:solidFill>
                          <a:latin typeface="Cambria Math" panose="02040503050406030204" pitchFamily="18" charset="0"/>
                        </a:rPr>
                        <m:t>(</m:t>
                      </m:r>
                      <m:r>
                        <a:rPr lang="es-ES" sz="2400" b="0" i="1" smtClean="0">
                          <a:solidFill>
                            <a:schemeClr val="tx1"/>
                          </a:solidFill>
                          <a:latin typeface="Cambria Math" panose="02040503050406030204" pitchFamily="18" charset="0"/>
                        </a:rPr>
                        <m:t>𝑃</m:t>
                      </m:r>
                      <m:r>
                        <a:rPr lang="es-ES" sz="2400" b="0" i="1" smtClean="0">
                          <a:solidFill>
                            <a:schemeClr val="tx1"/>
                          </a:solidFill>
                          <a:latin typeface="Cambria Math" panose="02040503050406030204" pitchFamily="18" charset="0"/>
                        </a:rPr>
                        <m:t>)</m:t>
                      </m:r>
                    </m:oMath>
                  </m:oMathPara>
                </a14:m>
                <a:endParaRPr lang="es-ES" sz="2400">
                  <a:solidFill>
                    <a:schemeClr val="tx1"/>
                  </a:solidFill>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6588224" y="4176436"/>
                <a:ext cx="2088232" cy="414088"/>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691680" y="5111443"/>
                <a:ext cx="74276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i="1">
                              <a:solidFill>
                                <a:schemeClr val="tx1"/>
                              </a:solidFill>
                              <a:latin typeface="Cambria Math" panose="02040503050406030204" pitchFamily="18" charset="0"/>
                            </a:rPr>
                          </m:ctrlPr>
                        </m:accPr>
                        <m:e>
                          <m:r>
                            <a:rPr lang="es-ES" i="1">
                              <a:solidFill>
                                <a:schemeClr val="tx1"/>
                              </a:solidFill>
                              <a:latin typeface="Cambria Math" panose="02040503050406030204" pitchFamily="18" charset="0"/>
                            </a:rPr>
                            <m:t>𝐸</m:t>
                          </m:r>
                        </m:e>
                      </m:acc>
                      <m:r>
                        <a:rPr lang="es-ES" i="1">
                          <a:solidFill>
                            <a:schemeClr val="tx1"/>
                          </a:solidFill>
                          <a:latin typeface="Cambria Math" panose="02040503050406030204" pitchFamily="18" charset="0"/>
                        </a:rPr>
                        <m:t>(</m:t>
                      </m:r>
                      <m:r>
                        <a:rPr lang="es-ES" i="1">
                          <a:solidFill>
                            <a:schemeClr val="tx1"/>
                          </a:solidFill>
                          <a:latin typeface="Cambria Math" panose="02040503050406030204" pitchFamily="18" charset="0"/>
                        </a:rPr>
                        <m:t>𝑃</m:t>
                      </m:r>
                      <m:r>
                        <a:rPr lang="es-ES" i="1">
                          <a:solidFill>
                            <a:schemeClr val="tx1"/>
                          </a:solidFill>
                          <a:latin typeface="Cambria Math" panose="02040503050406030204" pitchFamily="18" charset="0"/>
                        </a:rPr>
                        <m:t>)</m:t>
                      </m:r>
                    </m:oMath>
                  </m:oMathPara>
                </a14:m>
                <a:endParaRPr lang="es-ES">
                  <a:solidFill>
                    <a:schemeClr val="tx1"/>
                  </a:solidFill>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691680" y="5111443"/>
                <a:ext cx="742767" cy="402931"/>
              </a:xfrm>
              <a:prstGeom prst="rect">
                <a:avLst/>
              </a:prstGeom>
              <a:blipFill>
                <a:blip r:embed="rId5"/>
                <a:stretch>
                  <a:fillRect b="-13433"/>
                </a:stretch>
              </a:blipFill>
            </p:spPr>
            <p:txBody>
              <a:bodyPr/>
              <a:lstStyle/>
              <a:p>
                <a:r>
                  <a:rPr lang="en-US">
                    <a:noFill/>
                  </a:rPr>
                  <a:t> </a:t>
                </a:r>
              </a:p>
            </p:txBody>
          </p:sp>
        </mc:Fallback>
      </mc:AlternateContent>
      <p:sp>
        <p:nvSpPr>
          <p:cNvPr id="17" name="Rectángulo 16"/>
          <p:cNvSpPr/>
          <p:nvPr/>
        </p:nvSpPr>
        <p:spPr>
          <a:xfrm>
            <a:off x="0" y="5144866"/>
            <a:ext cx="9036496" cy="1477328"/>
          </a:xfrm>
          <a:prstGeom prst="rect">
            <a:avLst/>
          </a:prstGeom>
        </p:spPr>
        <p:txBody>
          <a:bodyPr wrap="square">
            <a:spAutoFit/>
          </a:bodyPr>
          <a:lstStyle/>
          <a:p>
            <a:r>
              <a:rPr lang="es-ES">
                <a:solidFill>
                  <a:schemeClr val="tx1"/>
                </a:solidFill>
              </a:rPr>
              <a:t>donde el vector           se denomina campo eléctrico producido por la </a:t>
            </a:r>
            <a:r>
              <a:rPr lang="es-ES">
                <a:solidFill>
                  <a:srgbClr val="FF0000"/>
                </a:solidFill>
              </a:rPr>
              <a:t>carga fuente q </a:t>
            </a:r>
            <a:r>
              <a:rPr lang="es-ES">
                <a:solidFill>
                  <a:schemeClr val="tx1"/>
                </a:solidFill>
              </a:rPr>
              <a:t>en el punto P.</a:t>
            </a:r>
          </a:p>
          <a:p>
            <a:endParaRPr lang="es-ES">
              <a:solidFill>
                <a:schemeClr val="tx1"/>
              </a:solidFill>
            </a:endParaRPr>
          </a:p>
          <a:p>
            <a:endParaRPr lang="es-ES">
              <a:solidFill>
                <a:schemeClr val="tx1"/>
              </a:solidFill>
            </a:endParaRPr>
          </a:p>
          <a:p>
            <a:r>
              <a:rPr lang="es-ES">
                <a:solidFill>
                  <a:schemeClr val="tx1"/>
                </a:solidFill>
              </a:rPr>
              <a:t>Por tanto el campo eléctrico viene dado por:</a:t>
            </a:r>
          </a:p>
        </p:txBody>
      </p:sp>
      <mc:AlternateContent xmlns:mc="http://schemas.openxmlformats.org/markup-compatibility/2006" xmlns:a14="http://schemas.microsoft.com/office/drawing/2010/main">
        <mc:Choice Requires="a14">
          <p:sp>
            <p:nvSpPr>
              <p:cNvPr id="18" name="CuadroTexto 17"/>
              <p:cNvSpPr txBox="1"/>
              <p:nvPr/>
            </p:nvSpPr>
            <p:spPr>
              <a:xfrm>
                <a:off x="5292080" y="5782843"/>
                <a:ext cx="2988332" cy="1008802"/>
              </a:xfrm>
              <a:prstGeom prst="rect">
                <a:avLst/>
              </a:prstGeom>
              <a:solidFill>
                <a:srgbClr val="FFFF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3200" i="1" smtClean="0">
                              <a:solidFill>
                                <a:schemeClr val="tx1"/>
                              </a:solidFill>
                              <a:latin typeface="Cambria Math" panose="02040503050406030204" pitchFamily="18" charset="0"/>
                            </a:rPr>
                          </m:ctrlPr>
                        </m:accPr>
                        <m:e>
                          <m:r>
                            <a:rPr lang="es-ES" sz="3200" b="0" i="1" smtClean="0">
                              <a:solidFill>
                                <a:schemeClr val="tx1"/>
                              </a:solidFill>
                              <a:latin typeface="Cambria Math" panose="02040503050406030204" pitchFamily="18" charset="0"/>
                            </a:rPr>
                            <m:t>𝐸</m:t>
                          </m:r>
                        </m:e>
                      </m:acc>
                      <m:r>
                        <a:rPr lang="es-ES" sz="3200" b="0" i="1" smtClean="0">
                          <a:solidFill>
                            <a:schemeClr val="tx1"/>
                          </a:solidFill>
                          <a:latin typeface="Cambria Math" panose="02040503050406030204" pitchFamily="18" charset="0"/>
                        </a:rPr>
                        <m:t>=</m:t>
                      </m:r>
                      <m:f>
                        <m:fPr>
                          <m:ctrlPr>
                            <a:rPr lang="es-ES" sz="3200" b="0" i="1" smtClean="0">
                              <a:solidFill>
                                <a:schemeClr val="tx1"/>
                              </a:solidFill>
                              <a:latin typeface="Cambria Math" panose="02040503050406030204" pitchFamily="18" charset="0"/>
                            </a:rPr>
                          </m:ctrlPr>
                        </m:fPr>
                        <m:num>
                          <m:r>
                            <a:rPr lang="es-ES" sz="3200" b="0" i="1" smtClean="0">
                              <a:solidFill>
                                <a:schemeClr val="tx1"/>
                              </a:solidFill>
                              <a:latin typeface="Cambria Math" panose="02040503050406030204" pitchFamily="18" charset="0"/>
                            </a:rPr>
                            <m:t>1</m:t>
                          </m:r>
                        </m:num>
                        <m:den>
                          <m:r>
                            <a:rPr lang="es-ES" sz="3200" b="0" i="1" smtClean="0">
                              <a:solidFill>
                                <a:schemeClr val="tx1"/>
                              </a:solidFill>
                              <a:latin typeface="Cambria Math" panose="02040503050406030204" pitchFamily="18" charset="0"/>
                            </a:rPr>
                            <m:t>4</m:t>
                          </m:r>
                          <m:r>
                            <a:rPr lang="es-ES" sz="3200" b="0" i="1" smtClean="0">
                              <a:solidFill>
                                <a:schemeClr val="tx1"/>
                              </a:solidFill>
                              <a:latin typeface="Cambria Math" panose="02040503050406030204" pitchFamily="18" charset="0"/>
                              <a:ea typeface="Cambria Math" panose="02040503050406030204" pitchFamily="18" charset="0"/>
                            </a:rPr>
                            <m:t>𝜋</m:t>
                          </m:r>
                          <m:sSub>
                            <m:sSubPr>
                              <m:ctrlPr>
                                <a:rPr lang="es-ES" sz="3200" b="0" i="1" smtClean="0">
                                  <a:solidFill>
                                    <a:schemeClr val="tx1"/>
                                  </a:solidFill>
                                  <a:latin typeface="Cambria Math" panose="02040503050406030204" pitchFamily="18" charset="0"/>
                                  <a:ea typeface="Cambria Math" panose="02040503050406030204" pitchFamily="18" charset="0"/>
                                </a:rPr>
                              </m:ctrlPr>
                            </m:sSubPr>
                            <m:e>
                              <m:r>
                                <a:rPr lang="es-ES" sz="3200" b="0" i="1" smtClean="0">
                                  <a:solidFill>
                                    <a:schemeClr val="tx1"/>
                                  </a:solidFill>
                                  <a:latin typeface="Cambria Math" panose="02040503050406030204" pitchFamily="18" charset="0"/>
                                  <a:ea typeface="Cambria Math" panose="02040503050406030204" pitchFamily="18" charset="0"/>
                                </a:rPr>
                                <m:t>𝜀</m:t>
                              </m:r>
                            </m:e>
                            <m:sub>
                              <m:r>
                                <a:rPr lang="es-ES" sz="3200" b="0" i="1" smtClean="0">
                                  <a:solidFill>
                                    <a:schemeClr val="tx1"/>
                                  </a:solidFill>
                                  <a:latin typeface="Cambria Math" panose="02040503050406030204" pitchFamily="18" charset="0"/>
                                  <a:ea typeface="Cambria Math" panose="02040503050406030204" pitchFamily="18" charset="0"/>
                                </a:rPr>
                                <m:t>0</m:t>
                              </m:r>
                            </m:sub>
                          </m:sSub>
                        </m:den>
                      </m:f>
                      <m:f>
                        <m:fPr>
                          <m:ctrlPr>
                            <a:rPr lang="es-ES" sz="3200" b="0" i="1" smtClean="0">
                              <a:solidFill>
                                <a:schemeClr val="tx1"/>
                              </a:solidFill>
                              <a:latin typeface="Cambria Math" panose="02040503050406030204" pitchFamily="18" charset="0"/>
                            </a:rPr>
                          </m:ctrlPr>
                        </m:fPr>
                        <m:num>
                          <m:r>
                            <a:rPr lang="es-ES" sz="3200" b="0" i="1" smtClean="0">
                              <a:solidFill>
                                <a:schemeClr val="tx1"/>
                              </a:solidFill>
                              <a:latin typeface="Cambria Math" panose="02040503050406030204" pitchFamily="18" charset="0"/>
                            </a:rPr>
                            <m:t>𝑞</m:t>
                          </m:r>
                        </m:num>
                        <m:den>
                          <m:sSup>
                            <m:sSupPr>
                              <m:ctrlPr>
                                <a:rPr lang="es-ES" sz="3200" b="0" i="1" smtClean="0">
                                  <a:solidFill>
                                    <a:schemeClr val="tx1"/>
                                  </a:solidFill>
                                  <a:latin typeface="Cambria Math" panose="02040503050406030204" pitchFamily="18" charset="0"/>
                                </a:rPr>
                              </m:ctrlPr>
                            </m:sSupPr>
                            <m:e>
                              <m:r>
                                <a:rPr lang="es-ES" sz="3200" b="0" i="1" smtClean="0">
                                  <a:solidFill>
                                    <a:schemeClr val="tx1"/>
                                  </a:solidFill>
                                  <a:latin typeface="Cambria Math" panose="02040503050406030204" pitchFamily="18" charset="0"/>
                                </a:rPr>
                                <m:t>𝑟</m:t>
                              </m:r>
                            </m:e>
                            <m:sup>
                              <m:r>
                                <a:rPr lang="es-ES" sz="3200" b="0" i="1" smtClean="0">
                                  <a:solidFill>
                                    <a:schemeClr val="tx1"/>
                                  </a:solidFill>
                                  <a:latin typeface="Cambria Math" panose="02040503050406030204" pitchFamily="18" charset="0"/>
                                </a:rPr>
                                <m:t>2</m:t>
                              </m:r>
                            </m:sup>
                          </m:sSup>
                        </m:den>
                      </m:f>
                      <m:acc>
                        <m:accPr>
                          <m:chr m:val="⃗"/>
                          <m:ctrlPr>
                            <a:rPr lang="es-ES" sz="3200" b="0" i="1" smtClean="0">
                              <a:solidFill>
                                <a:schemeClr val="tx1"/>
                              </a:solidFill>
                              <a:latin typeface="Cambria Math" panose="02040503050406030204" pitchFamily="18" charset="0"/>
                            </a:rPr>
                          </m:ctrlPr>
                        </m:accPr>
                        <m:e>
                          <m:sSub>
                            <m:sSubPr>
                              <m:ctrlPr>
                                <a:rPr lang="es-ES" sz="3200" b="0" i="1" smtClean="0">
                                  <a:solidFill>
                                    <a:schemeClr val="tx1"/>
                                  </a:solidFill>
                                  <a:latin typeface="Cambria Math" panose="02040503050406030204" pitchFamily="18" charset="0"/>
                                </a:rPr>
                              </m:ctrlPr>
                            </m:sSubPr>
                            <m:e>
                              <m:r>
                                <a:rPr lang="es-ES" sz="3200" b="0" i="1" smtClean="0">
                                  <a:solidFill>
                                    <a:schemeClr val="tx1"/>
                                  </a:solidFill>
                                  <a:latin typeface="Cambria Math" panose="02040503050406030204" pitchFamily="18" charset="0"/>
                                </a:rPr>
                                <m:t>𝑢</m:t>
                              </m:r>
                            </m:e>
                            <m:sub>
                              <m:r>
                                <a:rPr lang="es-ES" sz="3200" b="0" i="1" smtClean="0">
                                  <a:solidFill>
                                    <a:schemeClr val="tx1"/>
                                  </a:solidFill>
                                  <a:latin typeface="Cambria Math" panose="02040503050406030204" pitchFamily="18" charset="0"/>
                                </a:rPr>
                                <m:t>𝑟</m:t>
                              </m:r>
                            </m:sub>
                          </m:sSub>
                        </m:e>
                      </m:acc>
                    </m:oMath>
                  </m:oMathPara>
                </a14:m>
                <a:endParaRPr lang="es-ES" sz="3200">
                  <a:solidFill>
                    <a:schemeClr val="tx1"/>
                  </a:solidFill>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5292080" y="5782843"/>
                <a:ext cx="2988332" cy="1008802"/>
              </a:xfrm>
              <a:prstGeom prst="rect">
                <a:avLst/>
              </a:prstGeom>
              <a:blipFill>
                <a:blip r:embed="rId6"/>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41936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CAMPO ELÉCTRICO DE CARGAS PUNTUALES</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
        <p:nvSpPr>
          <p:cNvPr id="3" name="Rectángulo 2"/>
          <p:cNvSpPr/>
          <p:nvPr/>
        </p:nvSpPr>
        <p:spPr>
          <a:xfrm>
            <a:off x="53752" y="3964492"/>
            <a:ext cx="9036496" cy="2246769"/>
          </a:xfrm>
          <a:prstGeom prst="rect">
            <a:avLst/>
          </a:prstGeom>
        </p:spPr>
        <p:txBody>
          <a:bodyPr wrap="square">
            <a:spAutoFit/>
          </a:bodyPr>
          <a:lstStyle/>
          <a:p>
            <a:pPr algn="just"/>
            <a:r>
              <a:rPr lang="es-ES" sz="2000">
                <a:solidFill>
                  <a:schemeClr val="tx1"/>
                </a:solidFill>
                <a:latin typeface="Calibri" panose="020F0502020204030204" pitchFamily="34" charset="0"/>
                <a:cs typeface="Calibri" panose="020F0502020204030204" pitchFamily="34" charset="0"/>
              </a:rPr>
              <a:t>La introducción de este vector </a:t>
            </a:r>
            <a:r>
              <a:rPr lang="es-ES" sz="2000" b="1">
                <a:solidFill>
                  <a:schemeClr val="tx1"/>
                </a:solidFill>
                <a:latin typeface="Calibri" panose="020F0502020204030204" pitchFamily="34" charset="0"/>
                <a:cs typeface="Calibri" panose="020F0502020204030204" pitchFamily="34" charset="0"/>
              </a:rPr>
              <a:t>E </a:t>
            </a:r>
            <a:r>
              <a:rPr lang="es-ES" sz="2000">
                <a:solidFill>
                  <a:schemeClr val="tx1"/>
                </a:solidFill>
                <a:latin typeface="Calibri" panose="020F0502020204030204" pitchFamily="34" charset="0"/>
                <a:cs typeface="Calibri" panose="020F0502020204030204" pitchFamily="34" charset="0"/>
              </a:rPr>
              <a:t>permite definir una </a:t>
            </a:r>
            <a:r>
              <a:rPr lang="es-ES" sz="2000">
                <a:solidFill>
                  <a:srgbClr val="FF0000"/>
                </a:solidFill>
                <a:latin typeface="Calibri" panose="020F0502020204030204" pitchFamily="34" charset="0"/>
                <a:cs typeface="Calibri" panose="020F0502020204030204" pitchFamily="34" charset="0"/>
              </a:rPr>
              <a:t>magnitud vectorial </a:t>
            </a:r>
            <a:r>
              <a:rPr lang="es-ES" sz="2000">
                <a:solidFill>
                  <a:schemeClr val="tx1"/>
                </a:solidFill>
                <a:latin typeface="Calibri" panose="020F0502020204030204" pitchFamily="34" charset="0"/>
                <a:cs typeface="Calibri" panose="020F0502020204030204" pitchFamily="34" charset="0"/>
              </a:rPr>
              <a:t>que varía punto a punto y que </a:t>
            </a:r>
            <a:r>
              <a:rPr lang="es-ES" sz="2000" u="sng">
                <a:solidFill>
                  <a:srgbClr val="000099"/>
                </a:solidFill>
                <a:latin typeface="Calibri" panose="020F0502020204030204" pitchFamily="34" charset="0"/>
                <a:cs typeface="Calibri" panose="020F0502020204030204" pitchFamily="34" charset="0"/>
              </a:rPr>
              <a:t>sólo depende de las cargas fuentes</a:t>
            </a:r>
            <a:r>
              <a:rPr lang="es-ES" sz="2000">
                <a:solidFill>
                  <a:schemeClr val="tx1"/>
                </a:solidFill>
                <a:latin typeface="Calibri" panose="020F0502020204030204" pitchFamily="34" charset="0"/>
                <a:cs typeface="Calibri" panose="020F0502020204030204" pitchFamily="34" charset="0"/>
              </a:rPr>
              <a:t>. De este modo se consigue dotar a cada punto del espacio de una propiedad vectorial tal que el producto del valor de una carga prueba situada en ese punto por el valor de dicho vector en ese punto </a:t>
            </a:r>
            <a:r>
              <a:rPr lang="es-ES" sz="2000" b="1">
                <a:solidFill>
                  <a:schemeClr val="accent1">
                    <a:lumMod val="50000"/>
                  </a:schemeClr>
                </a:solidFill>
                <a:latin typeface="Calibri" panose="020F0502020204030204" pitchFamily="34" charset="0"/>
                <a:cs typeface="Calibri" panose="020F0502020204030204" pitchFamily="34" charset="0"/>
              </a:rPr>
              <a:t>proporciona la fuerza </a:t>
            </a:r>
            <a:r>
              <a:rPr lang="es-ES" sz="2000">
                <a:solidFill>
                  <a:schemeClr val="tx1"/>
                </a:solidFill>
                <a:latin typeface="Calibri" panose="020F0502020204030204" pitchFamily="34" charset="0"/>
                <a:cs typeface="Calibri" panose="020F0502020204030204" pitchFamily="34" charset="0"/>
              </a:rPr>
              <a:t>que ejercerá la configuración de cargas fuentes sobre dicha carga prueba. En este sentido, el campo eléctrico, </a:t>
            </a:r>
            <a:r>
              <a:rPr lang="es-ES" sz="2000" b="1">
                <a:solidFill>
                  <a:schemeClr val="tx1"/>
                </a:solidFill>
                <a:latin typeface="Calibri" panose="020F0502020204030204" pitchFamily="34" charset="0"/>
                <a:cs typeface="Calibri" panose="020F0502020204030204" pitchFamily="34" charset="0"/>
              </a:rPr>
              <a:t>E</a:t>
            </a:r>
            <a:r>
              <a:rPr lang="es-ES" sz="2000">
                <a:solidFill>
                  <a:schemeClr val="tx1"/>
                </a:solidFill>
                <a:latin typeface="Calibri" panose="020F0502020204030204" pitchFamily="34" charset="0"/>
                <a:cs typeface="Calibri" panose="020F0502020204030204" pitchFamily="34" charset="0"/>
              </a:rPr>
              <a:t>, puede, por tanto, definirse como </a:t>
            </a:r>
            <a:r>
              <a:rPr lang="es-ES" sz="2000" i="1">
                <a:solidFill>
                  <a:srgbClr val="000099"/>
                </a:solidFill>
                <a:latin typeface="Calibri" panose="020F0502020204030204" pitchFamily="34" charset="0"/>
                <a:cs typeface="Calibri" panose="020F0502020204030204" pitchFamily="34" charset="0"/>
              </a:rPr>
              <a:t>la fuerza por unidad de carga </a:t>
            </a:r>
            <a:r>
              <a:rPr lang="es-ES" sz="2000">
                <a:solidFill>
                  <a:schemeClr val="tx1"/>
                </a:solidFill>
                <a:latin typeface="Calibri" panose="020F0502020204030204" pitchFamily="34" charset="0"/>
                <a:cs typeface="Calibri" panose="020F0502020204030204" pitchFamily="34" charset="0"/>
              </a:rPr>
              <a:t>y sus unidades son consecuentemente N/C. </a:t>
            </a:r>
          </a:p>
        </p:txBody>
      </p:sp>
      <mc:AlternateContent xmlns:mc="http://schemas.openxmlformats.org/markup-compatibility/2006" xmlns:a14="http://schemas.microsoft.com/office/drawing/2010/main">
        <mc:Choice Requires="a14">
          <p:sp>
            <p:nvSpPr>
              <p:cNvPr id="4" name="CuadroTexto 3"/>
              <p:cNvSpPr txBox="1"/>
              <p:nvPr/>
            </p:nvSpPr>
            <p:spPr>
              <a:xfrm>
                <a:off x="251519" y="814019"/>
                <a:ext cx="3744416" cy="1261051"/>
              </a:xfrm>
              <a:prstGeom prst="rect">
                <a:avLst/>
              </a:prstGeom>
              <a:solidFill>
                <a:srgbClr val="FFFF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4000" i="1" smtClean="0">
                              <a:solidFill>
                                <a:schemeClr val="tx1"/>
                              </a:solidFill>
                              <a:latin typeface="Cambria Math" panose="02040503050406030204" pitchFamily="18" charset="0"/>
                            </a:rPr>
                          </m:ctrlPr>
                        </m:accPr>
                        <m:e>
                          <m:r>
                            <a:rPr lang="es-ES" sz="4000" b="0" i="1" smtClean="0">
                              <a:solidFill>
                                <a:schemeClr val="tx1"/>
                              </a:solidFill>
                              <a:latin typeface="Cambria Math" panose="02040503050406030204" pitchFamily="18" charset="0"/>
                            </a:rPr>
                            <m:t>𝐸</m:t>
                          </m:r>
                        </m:e>
                      </m:acc>
                      <m:r>
                        <a:rPr lang="es-ES" sz="4000" b="0" i="1" smtClean="0">
                          <a:solidFill>
                            <a:schemeClr val="tx1"/>
                          </a:solidFill>
                          <a:latin typeface="Cambria Math" panose="02040503050406030204" pitchFamily="18" charset="0"/>
                        </a:rPr>
                        <m:t>=</m:t>
                      </m:r>
                      <m:f>
                        <m:fPr>
                          <m:ctrlPr>
                            <a:rPr lang="es-ES" sz="4000" b="0" i="1" smtClean="0">
                              <a:solidFill>
                                <a:schemeClr val="tx1"/>
                              </a:solidFill>
                              <a:latin typeface="Cambria Math" panose="02040503050406030204" pitchFamily="18" charset="0"/>
                            </a:rPr>
                          </m:ctrlPr>
                        </m:fPr>
                        <m:num>
                          <m:r>
                            <a:rPr lang="es-ES" sz="4000" b="0" i="1" smtClean="0">
                              <a:solidFill>
                                <a:schemeClr val="tx1"/>
                              </a:solidFill>
                              <a:latin typeface="Cambria Math" panose="02040503050406030204" pitchFamily="18" charset="0"/>
                            </a:rPr>
                            <m:t>1</m:t>
                          </m:r>
                        </m:num>
                        <m:den>
                          <m:r>
                            <a:rPr lang="es-ES" sz="4000" b="0" i="1" smtClean="0">
                              <a:solidFill>
                                <a:schemeClr val="tx1"/>
                              </a:solidFill>
                              <a:latin typeface="Cambria Math" panose="02040503050406030204" pitchFamily="18" charset="0"/>
                            </a:rPr>
                            <m:t>4</m:t>
                          </m:r>
                          <m:r>
                            <a:rPr lang="es-ES" sz="4000" b="0" i="1" smtClean="0">
                              <a:solidFill>
                                <a:schemeClr val="tx1"/>
                              </a:solidFill>
                              <a:latin typeface="Cambria Math" panose="02040503050406030204" pitchFamily="18" charset="0"/>
                              <a:ea typeface="Cambria Math" panose="02040503050406030204" pitchFamily="18" charset="0"/>
                            </a:rPr>
                            <m:t>𝜋</m:t>
                          </m:r>
                          <m:sSub>
                            <m:sSubPr>
                              <m:ctrlPr>
                                <a:rPr lang="es-ES" sz="4000" b="0" i="1" smtClean="0">
                                  <a:solidFill>
                                    <a:schemeClr val="tx1"/>
                                  </a:solidFill>
                                  <a:latin typeface="Cambria Math" panose="02040503050406030204" pitchFamily="18" charset="0"/>
                                  <a:ea typeface="Cambria Math" panose="02040503050406030204" pitchFamily="18" charset="0"/>
                                </a:rPr>
                              </m:ctrlPr>
                            </m:sSubPr>
                            <m:e>
                              <m:r>
                                <a:rPr lang="es-ES" sz="4000" b="0" i="1" smtClean="0">
                                  <a:solidFill>
                                    <a:schemeClr val="tx1"/>
                                  </a:solidFill>
                                  <a:latin typeface="Cambria Math" panose="02040503050406030204" pitchFamily="18" charset="0"/>
                                  <a:ea typeface="Cambria Math" panose="02040503050406030204" pitchFamily="18" charset="0"/>
                                </a:rPr>
                                <m:t>𝜀</m:t>
                              </m:r>
                            </m:e>
                            <m:sub>
                              <m:r>
                                <a:rPr lang="es-ES" sz="4000" b="0" i="1" smtClean="0">
                                  <a:solidFill>
                                    <a:schemeClr val="tx1"/>
                                  </a:solidFill>
                                  <a:latin typeface="Cambria Math" panose="02040503050406030204" pitchFamily="18" charset="0"/>
                                  <a:ea typeface="Cambria Math" panose="02040503050406030204" pitchFamily="18" charset="0"/>
                                </a:rPr>
                                <m:t>0</m:t>
                              </m:r>
                            </m:sub>
                          </m:sSub>
                        </m:den>
                      </m:f>
                      <m:f>
                        <m:fPr>
                          <m:ctrlPr>
                            <a:rPr lang="es-ES" sz="4000" b="0" i="1" smtClean="0">
                              <a:solidFill>
                                <a:schemeClr val="tx1"/>
                              </a:solidFill>
                              <a:latin typeface="Cambria Math" panose="02040503050406030204" pitchFamily="18" charset="0"/>
                            </a:rPr>
                          </m:ctrlPr>
                        </m:fPr>
                        <m:num>
                          <m:r>
                            <a:rPr lang="es-ES" sz="4000" b="0" i="1" smtClean="0">
                              <a:solidFill>
                                <a:schemeClr val="tx1"/>
                              </a:solidFill>
                              <a:latin typeface="Cambria Math" panose="02040503050406030204" pitchFamily="18" charset="0"/>
                            </a:rPr>
                            <m:t>𝑞</m:t>
                          </m:r>
                        </m:num>
                        <m:den>
                          <m:sSup>
                            <m:sSupPr>
                              <m:ctrlPr>
                                <a:rPr lang="es-ES" sz="4000" b="0" i="1" smtClean="0">
                                  <a:solidFill>
                                    <a:schemeClr val="tx1"/>
                                  </a:solidFill>
                                  <a:latin typeface="Cambria Math" panose="02040503050406030204" pitchFamily="18" charset="0"/>
                                </a:rPr>
                              </m:ctrlPr>
                            </m:sSupPr>
                            <m:e>
                              <m:r>
                                <a:rPr lang="es-ES" sz="4000" b="0" i="1" smtClean="0">
                                  <a:solidFill>
                                    <a:schemeClr val="tx1"/>
                                  </a:solidFill>
                                  <a:latin typeface="Cambria Math" panose="02040503050406030204" pitchFamily="18" charset="0"/>
                                </a:rPr>
                                <m:t>𝑟</m:t>
                              </m:r>
                            </m:e>
                            <m:sup>
                              <m:r>
                                <a:rPr lang="es-ES" sz="4000" b="0" i="1" smtClean="0">
                                  <a:solidFill>
                                    <a:schemeClr val="tx1"/>
                                  </a:solidFill>
                                  <a:latin typeface="Cambria Math" panose="02040503050406030204" pitchFamily="18" charset="0"/>
                                </a:rPr>
                                <m:t>2</m:t>
                              </m:r>
                            </m:sup>
                          </m:sSup>
                        </m:den>
                      </m:f>
                      <m:acc>
                        <m:accPr>
                          <m:chr m:val="⃗"/>
                          <m:ctrlPr>
                            <a:rPr lang="es-ES" sz="4000" b="0" i="1" smtClean="0">
                              <a:solidFill>
                                <a:schemeClr val="tx1"/>
                              </a:solidFill>
                              <a:latin typeface="Cambria Math" panose="02040503050406030204" pitchFamily="18" charset="0"/>
                            </a:rPr>
                          </m:ctrlPr>
                        </m:accPr>
                        <m:e>
                          <m:sSub>
                            <m:sSubPr>
                              <m:ctrlPr>
                                <a:rPr lang="es-ES" sz="4000" b="0" i="1" smtClean="0">
                                  <a:solidFill>
                                    <a:schemeClr val="tx1"/>
                                  </a:solidFill>
                                  <a:latin typeface="Cambria Math" panose="02040503050406030204" pitchFamily="18" charset="0"/>
                                </a:rPr>
                              </m:ctrlPr>
                            </m:sSubPr>
                            <m:e>
                              <m:r>
                                <a:rPr lang="es-ES" sz="4000" b="0" i="1" smtClean="0">
                                  <a:solidFill>
                                    <a:schemeClr val="tx1"/>
                                  </a:solidFill>
                                  <a:latin typeface="Cambria Math" panose="02040503050406030204" pitchFamily="18" charset="0"/>
                                </a:rPr>
                                <m:t>𝑢</m:t>
                              </m:r>
                            </m:e>
                            <m:sub>
                              <m:r>
                                <a:rPr lang="es-ES" sz="4000" b="0" i="1" smtClean="0">
                                  <a:solidFill>
                                    <a:schemeClr val="tx1"/>
                                  </a:solidFill>
                                  <a:latin typeface="Cambria Math" panose="02040503050406030204" pitchFamily="18" charset="0"/>
                                </a:rPr>
                                <m:t>𝑟</m:t>
                              </m:r>
                            </m:sub>
                          </m:sSub>
                        </m:e>
                      </m:acc>
                    </m:oMath>
                  </m:oMathPara>
                </a14:m>
                <a:endParaRPr lang="es-ES" sz="4000">
                  <a:solidFill>
                    <a:schemeClr val="tx1"/>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251519" y="814019"/>
                <a:ext cx="3744416" cy="1261051"/>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5" name="Rectángulo 4"/>
          <p:cNvSpPr/>
          <p:nvPr/>
        </p:nvSpPr>
        <p:spPr>
          <a:xfrm>
            <a:off x="-252536" y="2505425"/>
            <a:ext cx="2820003" cy="461665"/>
          </a:xfrm>
          <a:prstGeom prst="rect">
            <a:avLst/>
          </a:prstGeom>
        </p:spPr>
        <p:txBody>
          <a:bodyPr wrap="none">
            <a:spAutoFit/>
          </a:bodyPr>
          <a:lstStyle/>
          <a:p>
            <a:pPr marL="457200" lvl="1" indent="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400">
                <a:solidFill>
                  <a:schemeClr val="tx1"/>
                </a:solidFill>
              </a:rPr>
              <a:t>Unidades: N / C</a:t>
            </a:r>
            <a:endParaRPr lang="es-ES" sz="2200" b="1">
              <a:solidFill>
                <a:schemeClr val="tx1"/>
              </a:solidFill>
            </a:endParaRPr>
          </a:p>
        </p:txBody>
      </p:sp>
      <mc:AlternateContent xmlns:mc="http://schemas.openxmlformats.org/markup-compatibility/2006" xmlns:a14="http://schemas.microsoft.com/office/drawing/2010/main">
        <mc:Choice Requires="a14">
          <p:sp>
            <p:nvSpPr>
              <p:cNvPr id="6" name="CuadroTexto 5"/>
              <p:cNvSpPr txBox="1"/>
              <p:nvPr/>
            </p:nvSpPr>
            <p:spPr>
              <a:xfrm>
                <a:off x="5052111" y="919401"/>
                <a:ext cx="3846583" cy="1050288"/>
              </a:xfrm>
              <a:prstGeom prst="rect">
                <a:avLst/>
              </a:prstGeom>
              <a:solidFill>
                <a:srgbClr val="FFFF99"/>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4000" i="1" smtClean="0">
                              <a:solidFill>
                                <a:schemeClr val="tx1"/>
                              </a:solidFill>
                              <a:latin typeface="Cambria Math" panose="02040503050406030204" pitchFamily="18" charset="0"/>
                            </a:rPr>
                          </m:ctrlPr>
                        </m:accPr>
                        <m:e>
                          <m:r>
                            <a:rPr lang="es-ES" sz="4000" b="0" i="1" smtClean="0">
                              <a:solidFill>
                                <a:schemeClr val="tx1"/>
                              </a:solidFill>
                              <a:latin typeface="Cambria Math" panose="02040503050406030204" pitchFamily="18" charset="0"/>
                            </a:rPr>
                            <m:t>𝐸</m:t>
                          </m:r>
                        </m:e>
                      </m:acc>
                      <m:r>
                        <a:rPr lang="es-ES" sz="4000" b="0" i="1" smtClean="0">
                          <a:solidFill>
                            <a:schemeClr val="tx1"/>
                          </a:solidFill>
                          <a:latin typeface="Cambria Math" panose="02040503050406030204" pitchFamily="18" charset="0"/>
                        </a:rPr>
                        <m:t>=</m:t>
                      </m:r>
                      <m:r>
                        <a:rPr lang="es-ES" sz="4000" b="0" i="1" smtClean="0">
                          <a:solidFill>
                            <a:schemeClr val="tx1"/>
                          </a:solidFill>
                          <a:latin typeface="Cambria Math" panose="02040503050406030204" pitchFamily="18" charset="0"/>
                        </a:rPr>
                        <m:t>𝑘</m:t>
                      </m:r>
                      <m:f>
                        <m:fPr>
                          <m:ctrlPr>
                            <a:rPr lang="es-ES" sz="4000" b="0" i="1" smtClean="0">
                              <a:solidFill>
                                <a:schemeClr val="tx1"/>
                              </a:solidFill>
                              <a:latin typeface="Cambria Math" panose="02040503050406030204" pitchFamily="18" charset="0"/>
                            </a:rPr>
                          </m:ctrlPr>
                        </m:fPr>
                        <m:num>
                          <m:r>
                            <a:rPr lang="es-ES" sz="4000" b="0" i="1" smtClean="0">
                              <a:solidFill>
                                <a:schemeClr val="tx1"/>
                              </a:solidFill>
                              <a:latin typeface="Cambria Math" panose="02040503050406030204" pitchFamily="18" charset="0"/>
                            </a:rPr>
                            <m:t>𝑞</m:t>
                          </m:r>
                        </m:num>
                        <m:den>
                          <m:sSup>
                            <m:sSupPr>
                              <m:ctrlPr>
                                <a:rPr lang="es-ES" sz="4000" b="0" i="1" smtClean="0">
                                  <a:solidFill>
                                    <a:schemeClr val="tx1"/>
                                  </a:solidFill>
                                  <a:latin typeface="Cambria Math" panose="02040503050406030204" pitchFamily="18" charset="0"/>
                                </a:rPr>
                              </m:ctrlPr>
                            </m:sSupPr>
                            <m:e>
                              <m:r>
                                <a:rPr lang="es-ES" sz="4000" b="0" i="1" smtClean="0">
                                  <a:solidFill>
                                    <a:schemeClr val="tx1"/>
                                  </a:solidFill>
                                  <a:latin typeface="Cambria Math" panose="02040503050406030204" pitchFamily="18" charset="0"/>
                                </a:rPr>
                                <m:t>𝑟</m:t>
                              </m:r>
                            </m:e>
                            <m:sup>
                              <m:r>
                                <a:rPr lang="es-ES" sz="4000" b="0" i="1" smtClean="0">
                                  <a:solidFill>
                                    <a:schemeClr val="tx1"/>
                                  </a:solidFill>
                                  <a:latin typeface="Cambria Math" panose="02040503050406030204" pitchFamily="18" charset="0"/>
                                </a:rPr>
                                <m:t>2</m:t>
                              </m:r>
                            </m:sup>
                          </m:sSup>
                        </m:den>
                      </m:f>
                      <m:acc>
                        <m:accPr>
                          <m:chr m:val="⃗"/>
                          <m:ctrlPr>
                            <a:rPr lang="es-ES" sz="4000" b="0" i="1" smtClean="0">
                              <a:solidFill>
                                <a:schemeClr val="tx1"/>
                              </a:solidFill>
                              <a:latin typeface="Cambria Math" panose="02040503050406030204" pitchFamily="18" charset="0"/>
                            </a:rPr>
                          </m:ctrlPr>
                        </m:accPr>
                        <m:e>
                          <m:sSub>
                            <m:sSubPr>
                              <m:ctrlPr>
                                <a:rPr lang="es-ES" sz="4000" b="0" i="1" smtClean="0">
                                  <a:solidFill>
                                    <a:schemeClr val="tx1"/>
                                  </a:solidFill>
                                  <a:latin typeface="Cambria Math" panose="02040503050406030204" pitchFamily="18" charset="0"/>
                                </a:rPr>
                              </m:ctrlPr>
                            </m:sSubPr>
                            <m:e>
                              <m:r>
                                <a:rPr lang="es-ES" sz="4000" b="0" i="1" smtClean="0">
                                  <a:solidFill>
                                    <a:schemeClr val="tx1"/>
                                  </a:solidFill>
                                  <a:latin typeface="Cambria Math" panose="02040503050406030204" pitchFamily="18" charset="0"/>
                                </a:rPr>
                                <m:t>𝑢</m:t>
                              </m:r>
                            </m:e>
                            <m:sub>
                              <m:r>
                                <a:rPr lang="es-ES" sz="4000" b="0" i="1" smtClean="0">
                                  <a:solidFill>
                                    <a:schemeClr val="tx1"/>
                                  </a:solidFill>
                                  <a:latin typeface="Cambria Math" panose="02040503050406030204" pitchFamily="18" charset="0"/>
                                </a:rPr>
                                <m:t>𝑟</m:t>
                              </m:r>
                            </m:sub>
                          </m:sSub>
                        </m:e>
                      </m:acc>
                    </m:oMath>
                  </m:oMathPara>
                </a14:m>
                <a:endParaRPr lang="es-ES" sz="400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5052111" y="919401"/>
                <a:ext cx="3846583" cy="1050288"/>
              </a:xfrm>
              <a:prstGeom prst="rect">
                <a:avLst/>
              </a:prstGeom>
              <a:blipFill>
                <a:blip r:embed="rId3"/>
                <a:stretch>
                  <a:fillRect/>
                </a:stretch>
              </a:blipFill>
              <a:ln>
                <a:solidFill>
                  <a:schemeClr val="tx1"/>
                </a:solidFill>
              </a:ln>
            </p:spPr>
            <p:txBody>
              <a:bodyPr/>
              <a:lstStyle/>
              <a:p>
                <a:r>
                  <a:rPr lang="en-US">
                    <a:noFill/>
                  </a:rPr>
                  <a:t> </a:t>
                </a:r>
              </a:p>
            </p:txBody>
          </p:sp>
        </mc:Fallback>
      </mc:AlternateContent>
      <p:pic>
        <p:nvPicPr>
          <p:cNvPr id="7" name="Picture 4" descr="http://www2.montes.upm.es/dptos/digfa/cfisica/electro/fuerza_electr_files/kepsil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95969"/>
            <a:ext cx="2526494" cy="106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0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23220"/>
            <a:ext cx="9036496" cy="4093428"/>
          </a:xfrm>
          <a:prstGeom prst="rect">
            <a:avLst/>
          </a:prstGeom>
        </p:spPr>
        <p:txBody>
          <a:bodyPr wrap="square">
            <a:spAutoFit/>
          </a:bodyPr>
          <a:lstStyle/>
          <a:p>
            <a:r>
              <a:rPr lang="es-ES" sz="2000">
                <a:solidFill>
                  <a:schemeClr val="tx1"/>
                </a:solidFill>
                <a:latin typeface="Calibri" panose="020F0502020204030204" pitchFamily="34" charset="0"/>
                <a:cs typeface="Calibri" panose="020F0502020204030204" pitchFamily="34" charset="0"/>
              </a:rPr>
              <a:t>Una forma gráfica de visualizar el campo eléctrico es dibujando el vector </a:t>
            </a:r>
            <a:r>
              <a:rPr lang="es-ES" sz="2000" b="1">
                <a:solidFill>
                  <a:schemeClr val="tx1"/>
                </a:solidFill>
                <a:latin typeface="Calibri" panose="020F0502020204030204" pitchFamily="34" charset="0"/>
                <a:cs typeface="Calibri" panose="020F0502020204030204" pitchFamily="34" charset="0"/>
              </a:rPr>
              <a:t>E </a:t>
            </a:r>
            <a:r>
              <a:rPr lang="es-ES" sz="2000">
                <a:solidFill>
                  <a:schemeClr val="tx1"/>
                </a:solidFill>
                <a:latin typeface="Calibri" panose="020F0502020204030204" pitchFamily="34" charset="0"/>
                <a:cs typeface="Calibri" panose="020F0502020204030204" pitchFamily="34" charset="0"/>
              </a:rPr>
              <a:t>en ciertos puntos del espacio. No obstante, es más conveniente describir el campo mediante las </a:t>
            </a:r>
            <a:r>
              <a:rPr lang="es-ES" sz="2000">
                <a:solidFill>
                  <a:srgbClr val="FF0000"/>
                </a:solidFill>
                <a:latin typeface="Calibri" panose="020F0502020204030204" pitchFamily="34" charset="0"/>
                <a:cs typeface="Calibri" panose="020F0502020204030204" pitchFamily="34" charset="0"/>
              </a:rPr>
              <a:t>líneas de campo.</a:t>
            </a:r>
          </a:p>
          <a:p>
            <a:r>
              <a:rPr lang="es-ES" sz="2000" b="1">
                <a:solidFill>
                  <a:srgbClr val="0070C0"/>
                </a:solidFill>
                <a:latin typeface="Calibri" panose="020F0502020204030204" pitchFamily="34" charset="0"/>
                <a:cs typeface="Calibri" panose="020F0502020204030204" pitchFamily="34" charset="0"/>
              </a:rPr>
              <a:t>Las líneas de campo son aquellas líneas tangentes en cada uno de sus puntos al vector campo. </a:t>
            </a:r>
          </a:p>
          <a:p>
            <a:r>
              <a:rPr lang="es-ES" sz="2000">
                <a:solidFill>
                  <a:schemeClr val="tx1"/>
                </a:solidFill>
                <a:latin typeface="Calibri" panose="020F0502020204030204" pitchFamily="34" charset="0"/>
                <a:cs typeface="Calibri" panose="020F0502020204030204" pitchFamily="34" charset="0"/>
              </a:rPr>
              <a:t>Para un sistema de dos cargas idénticas en magnitud, una </a:t>
            </a:r>
            <a:r>
              <a:rPr lang="es-ES" sz="2000" u="sng">
                <a:solidFill>
                  <a:schemeClr val="tx1"/>
                </a:solidFill>
                <a:latin typeface="Calibri" panose="020F0502020204030204" pitchFamily="34" charset="0"/>
                <a:cs typeface="Calibri" panose="020F0502020204030204" pitchFamily="34" charset="0"/>
              </a:rPr>
              <a:t>positiva y otra negativa</a:t>
            </a:r>
            <a:r>
              <a:rPr lang="es-ES" sz="2000">
                <a:solidFill>
                  <a:schemeClr val="tx1"/>
                </a:solidFill>
                <a:latin typeface="Calibri" panose="020F0502020204030204" pitchFamily="34" charset="0"/>
                <a:cs typeface="Calibri" panose="020F0502020204030204" pitchFamily="34" charset="0"/>
              </a:rPr>
              <a:t>, las líneas de campo </a:t>
            </a:r>
            <a:r>
              <a:rPr lang="es-ES" sz="2000" b="1" u="sng">
                <a:solidFill>
                  <a:schemeClr val="accent1">
                    <a:lumMod val="50000"/>
                  </a:schemeClr>
                </a:solidFill>
                <a:latin typeface="Calibri" panose="020F0502020204030204" pitchFamily="34" charset="0"/>
                <a:cs typeface="Calibri" panose="020F0502020204030204" pitchFamily="34" charset="0"/>
              </a:rPr>
              <a:t>salen de la carga positiva </a:t>
            </a:r>
            <a:r>
              <a:rPr lang="es-ES" sz="2000">
                <a:solidFill>
                  <a:schemeClr val="tx1"/>
                </a:solidFill>
                <a:latin typeface="Calibri" panose="020F0502020204030204" pitchFamily="34" charset="0"/>
                <a:cs typeface="Calibri" panose="020F0502020204030204" pitchFamily="34" charset="0"/>
              </a:rPr>
              <a:t>y </a:t>
            </a:r>
            <a:r>
              <a:rPr lang="es-ES" sz="2000" b="1" u="sng">
                <a:solidFill>
                  <a:schemeClr val="accent1">
                    <a:lumMod val="50000"/>
                  </a:schemeClr>
                </a:solidFill>
                <a:latin typeface="Calibri" panose="020F0502020204030204" pitchFamily="34" charset="0"/>
                <a:cs typeface="Calibri" panose="020F0502020204030204" pitchFamily="34" charset="0"/>
              </a:rPr>
              <a:t>acaban en la carga negativa </a:t>
            </a:r>
            <a:r>
              <a:rPr lang="es-ES" sz="2000">
                <a:solidFill>
                  <a:schemeClr val="tx1"/>
                </a:solidFill>
                <a:latin typeface="Calibri" panose="020F0502020204030204" pitchFamily="34" charset="0"/>
                <a:cs typeface="Calibri" panose="020F0502020204030204" pitchFamily="34" charset="0"/>
              </a:rPr>
              <a:t>según el patrón que se muestra en la figura. </a:t>
            </a:r>
          </a:p>
          <a:p>
            <a:r>
              <a:rPr lang="es-ES" sz="2000">
                <a:solidFill>
                  <a:schemeClr val="tx1"/>
                </a:solidFill>
                <a:latin typeface="Calibri" panose="020F0502020204030204" pitchFamily="34" charset="0"/>
                <a:cs typeface="Calibri" panose="020F0502020204030204" pitchFamily="34" charset="0"/>
              </a:rPr>
              <a:t>Este hecho particular es una propiedad del campo electrostático, esto es, las </a:t>
            </a:r>
            <a:r>
              <a:rPr lang="es-ES" sz="2000" b="1">
                <a:solidFill>
                  <a:srgbClr val="0070C0"/>
                </a:solidFill>
                <a:latin typeface="Calibri" panose="020F0502020204030204" pitchFamily="34" charset="0"/>
                <a:cs typeface="Calibri" panose="020F0502020204030204" pitchFamily="34" charset="0"/>
              </a:rPr>
              <a:t>líneas de campo salen de las cargas positivas y acaban en las negativas o van al infinito</a:t>
            </a:r>
            <a:r>
              <a:rPr lang="es-ES" sz="2000">
                <a:solidFill>
                  <a:schemeClr val="tx1"/>
                </a:solidFill>
                <a:latin typeface="Calibri" panose="020F0502020204030204" pitchFamily="34" charset="0"/>
                <a:cs typeface="Calibri" panose="020F0502020204030204" pitchFamily="34" charset="0"/>
              </a:rPr>
              <a:t>. Dado que las cargas eléctricas son las únicas fuentes del campo electrostático, siempre que existan cargas eléctricas descompensadas espacialmente (cuando no se anulen unas a otras en cada punto), existirá campo electrostático</a:t>
            </a:r>
          </a:p>
        </p:txBody>
      </p:sp>
      <p:sp>
        <p:nvSpPr>
          <p:cNvPr id="3" name="CuadroTexto 2"/>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LÍNEAS DE CAMPO ELÉCTRICO</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pic>
        <p:nvPicPr>
          <p:cNvPr id="5" name="Picture 4" descr="E:\Capítulos\ch21\figure-21-20a.jpg"/>
          <p:cNvPicPr>
            <a:picLocks noChangeAspect="1" noChangeArrowheads="1"/>
          </p:cNvPicPr>
          <p:nvPr/>
        </p:nvPicPr>
        <p:blipFill>
          <a:blip r:embed="rId2" cstate="print"/>
          <a:srcRect/>
          <a:stretch>
            <a:fillRect/>
          </a:stretch>
        </p:blipFill>
        <p:spPr bwMode="auto">
          <a:xfrm>
            <a:off x="6372200" y="4534022"/>
            <a:ext cx="2435070" cy="2304256"/>
          </a:xfrm>
          <a:prstGeom prst="rect">
            <a:avLst/>
          </a:prstGeom>
          <a:noFill/>
          <a:ln>
            <a:noFill/>
          </a:ln>
        </p:spPr>
      </p:pic>
      <p:pic>
        <p:nvPicPr>
          <p:cNvPr id="7" name="Picture 6" descr="E:\Capítulos\ch21\figure-21-21a.jpg"/>
          <p:cNvPicPr>
            <a:picLocks noChangeAspect="1" noChangeArrowheads="1"/>
          </p:cNvPicPr>
          <p:nvPr/>
        </p:nvPicPr>
        <p:blipFill>
          <a:blip r:embed="rId3" cstate="print"/>
          <a:srcRect/>
          <a:stretch>
            <a:fillRect/>
          </a:stretch>
        </p:blipFill>
        <p:spPr bwMode="auto">
          <a:xfrm>
            <a:off x="61148" y="4539735"/>
            <a:ext cx="2376264" cy="2304256"/>
          </a:xfrm>
          <a:prstGeom prst="rect">
            <a:avLst/>
          </a:prstGeom>
          <a:noFill/>
          <a:ln>
            <a:noFill/>
          </a:ln>
        </p:spPr>
      </p:pic>
      <p:sp>
        <p:nvSpPr>
          <p:cNvPr id="9" name="Text Box 1"/>
          <p:cNvSpPr txBox="1">
            <a:spLocks noChangeArrowheads="1"/>
          </p:cNvSpPr>
          <p:nvPr/>
        </p:nvSpPr>
        <p:spPr bwMode="auto">
          <a:xfrm>
            <a:off x="2437412" y="4616648"/>
            <a:ext cx="2376264" cy="648512"/>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a:solidFill>
                  <a:srgbClr val="000099"/>
                </a:solidFill>
              </a:rPr>
              <a:t>Dos cargas de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i="1">
                <a:solidFill>
                  <a:srgbClr val="000099"/>
                </a:solidFill>
              </a:rPr>
              <a:t>signos opuestos</a:t>
            </a:r>
          </a:p>
        </p:txBody>
      </p:sp>
      <p:sp>
        <p:nvSpPr>
          <p:cNvPr id="10" name="Text Box 1"/>
          <p:cNvSpPr txBox="1">
            <a:spLocks noChangeArrowheads="1"/>
          </p:cNvSpPr>
          <p:nvPr/>
        </p:nvSpPr>
        <p:spPr bwMode="auto">
          <a:xfrm>
            <a:off x="4822787" y="6189766"/>
            <a:ext cx="1800200" cy="648512"/>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a:solidFill>
                  <a:srgbClr val="000099"/>
                </a:solidFill>
              </a:rPr>
              <a:t>Dos cargas del </a:t>
            </a:r>
            <a:r>
              <a:rPr lang="es-ES" i="1">
                <a:solidFill>
                  <a:srgbClr val="000099"/>
                </a:solidFill>
              </a:rPr>
              <a:t>mismo signo</a:t>
            </a:r>
          </a:p>
        </p:txBody>
      </p:sp>
    </p:spTree>
    <p:extLst>
      <p:ext uri="{BB962C8B-B14F-4D97-AF65-F5344CB8AC3E}">
        <p14:creationId xmlns:p14="http://schemas.microsoft.com/office/powerpoint/2010/main" val="3597718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836712"/>
            <a:ext cx="9069660" cy="5878532"/>
          </a:xfrm>
          <a:prstGeom prst="rect">
            <a:avLst/>
          </a:prstGeom>
        </p:spPr>
        <p:txBody>
          <a:bodyPr wrap="square">
            <a:spAutoFit/>
          </a:bodyPr>
          <a:lstStyle/>
          <a:p>
            <a:pPr algn="just"/>
            <a:r>
              <a:rPr lang="es-ES" sz="2800">
                <a:solidFill>
                  <a:srgbClr val="333333"/>
                </a:solidFill>
                <a:latin typeface="Calibri" panose="020F0502020204030204" pitchFamily="34" charset="0"/>
                <a:cs typeface="Calibri" panose="020F0502020204030204" pitchFamily="34" charset="0"/>
              </a:rPr>
              <a:t>Las propiedades de las líneas de campo se pueden resumir en:</a:t>
            </a:r>
          </a:p>
          <a:p>
            <a:pPr algn="just"/>
            <a:endParaRPr lang="es-ES" sz="2800">
              <a:solidFill>
                <a:srgbClr val="333333"/>
              </a:solidFill>
              <a:latin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El vector campo eléctrico es tangente a las líneas de campo en cada punto.</a:t>
            </a: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Las líneas de campo eléctrico son abiertas; salen siempre de las cargas positivas o del infinito y terminan en el infinito o en las cargas negativas.</a:t>
            </a: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El número de líneas que salen de una carga positiva o entran en una carga negativa es proporcional a dicha carga.</a:t>
            </a: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La densidad de líneas de campo en un punto es proporcional al valor del campo eléctrico en dicho punto.</a:t>
            </a: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Las líneas de campo no pueden cortarse. De lo contrario en el punto de corte existirían dos vectores campo eléctrico distintos.</a:t>
            </a:r>
          </a:p>
          <a:p>
            <a:pPr marL="285750" indent="-285750" algn="just">
              <a:lnSpc>
                <a:spcPct val="150000"/>
              </a:lnSpc>
              <a:buFont typeface="Arial" panose="020B0604020202020204" pitchFamily="34" charset="0"/>
              <a:buChar char="•"/>
            </a:pPr>
            <a:r>
              <a:rPr lang="es-ES" sz="1600">
                <a:solidFill>
                  <a:srgbClr val="333333"/>
                </a:solidFill>
                <a:latin typeface="Calibri" panose="020F0502020204030204" pitchFamily="34" charset="0"/>
                <a:cs typeface="Calibri" panose="020F0502020204030204" pitchFamily="34" charset="0"/>
              </a:rPr>
              <a:t>A grandes distancias de un sistema de cargas, las líneas están igualmente espaciadas y son radiales, comportándose el sistema como una carga puntual.</a:t>
            </a:r>
          </a:p>
          <a:p>
            <a:pPr marL="285750" indent="-285750" algn="just">
              <a:buFont typeface="Arial" panose="020B0604020202020204" pitchFamily="34" charset="0"/>
              <a:buChar char="•"/>
            </a:pPr>
            <a:endParaRPr lang="es-ES" sz="2800">
              <a:solidFill>
                <a:srgbClr val="333333"/>
              </a:solidFill>
              <a:latin typeface="Calibri" panose="020F0502020204030204" pitchFamily="34" charset="0"/>
              <a:cs typeface="Calibri" panose="020F0502020204030204" pitchFamily="34" charset="0"/>
            </a:endParaRPr>
          </a:p>
        </p:txBody>
      </p:sp>
      <p:sp>
        <p:nvSpPr>
          <p:cNvPr id="4" name="CuadroTexto 3"/>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s-ES" sz="2800" b="1" kern="0">
                <a:solidFill>
                  <a:srgbClr val="FFFFFF"/>
                </a:solidFill>
                <a:latin typeface="Arial"/>
              </a:rPr>
              <a:t>LÍNEAS DE CAMPO ELÉCTRICO</a:t>
            </a:r>
            <a:endParaRPr kumimoji="0" lang="es-ES" sz="2800" b="1" i="0" u="none" strike="noStrike" kern="0" cap="none" spc="0" normalizeH="0" baseline="0" noProof="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213865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2725" y="650805"/>
            <a:ext cx="8711952" cy="402291"/>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a:solidFill>
                  <a:srgbClr val="000099"/>
                </a:solidFill>
                <a:latin typeface="+mj-lt"/>
              </a:rPr>
              <a:t>Campo eléctrico creado por un conjunto </a:t>
            </a:r>
            <a:r>
              <a:rPr lang="es-ES" sz="2000" i="1">
                <a:solidFill>
                  <a:srgbClr val="000099"/>
                </a:solidFill>
                <a:latin typeface="+mj-lt"/>
              </a:rPr>
              <a:t>discreto</a:t>
            </a:r>
            <a:r>
              <a:rPr lang="es-ES" sz="2000">
                <a:solidFill>
                  <a:srgbClr val="000099"/>
                </a:solidFill>
                <a:latin typeface="+mj-lt"/>
              </a:rPr>
              <a:t> de cargas puntuales </a:t>
            </a:r>
            <a:r>
              <a:rPr lang="es-ES" sz="2000" i="1" err="1">
                <a:solidFill>
                  <a:srgbClr val="000099"/>
                </a:solidFill>
                <a:latin typeface="+mj-lt"/>
              </a:rPr>
              <a:t>q</a:t>
            </a:r>
            <a:r>
              <a:rPr lang="es-ES" sz="2000" i="1" baseline="-25000" err="1">
                <a:solidFill>
                  <a:srgbClr val="000099"/>
                </a:solidFill>
                <a:latin typeface="+mj-lt"/>
              </a:rPr>
              <a:t>i</a:t>
            </a:r>
            <a:endParaRPr lang="es-ES" sz="2000" i="1" baseline="-25000">
              <a:solidFill>
                <a:srgbClr val="000099"/>
              </a:solidFill>
              <a:latin typeface="+mj-lt"/>
            </a:endParaRPr>
          </a:p>
        </p:txBody>
      </p:sp>
      <p:sp>
        <p:nvSpPr>
          <p:cNvPr id="6" name="Text Box 1"/>
          <p:cNvSpPr txBox="1">
            <a:spLocks noChangeArrowheads="1"/>
          </p:cNvSpPr>
          <p:nvPr/>
        </p:nvSpPr>
        <p:spPr bwMode="auto">
          <a:xfrm>
            <a:off x="79375" y="1105637"/>
            <a:ext cx="8208912" cy="178728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Las fuerzas son </a:t>
            </a:r>
            <a:r>
              <a:rPr lang="es-ES" sz="2200" i="1">
                <a:solidFill>
                  <a:srgbClr val="000099"/>
                </a:solidFill>
              </a:rPr>
              <a:t>aditivas </a:t>
            </a:r>
            <a:r>
              <a:rPr lang="es-ES" sz="2200">
                <a:solidFill>
                  <a:srgbClr val="000099"/>
                </a:solidFill>
                <a:sym typeface="Symbol"/>
              </a:rPr>
              <a:t></a:t>
            </a:r>
            <a:r>
              <a:rPr lang="es-ES" sz="2200" i="1">
                <a:solidFill>
                  <a:srgbClr val="000099"/>
                </a:solidFill>
                <a:sym typeface="Symbol"/>
              </a:rPr>
              <a:t> </a:t>
            </a:r>
            <a:r>
              <a:rPr lang="es-ES" sz="2200">
                <a:solidFill>
                  <a:srgbClr val="000099"/>
                </a:solidFill>
                <a:sym typeface="Symbol"/>
              </a:rPr>
              <a:t>el campo </a:t>
            </a:r>
            <a:r>
              <a:rPr lang="es-ES" sz="2200" b="1" i="1">
                <a:solidFill>
                  <a:srgbClr val="000099"/>
                </a:solidFill>
                <a:sym typeface="Symbol"/>
              </a:rPr>
              <a:t>E</a:t>
            </a:r>
            <a:r>
              <a:rPr lang="es-ES" sz="2200">
                <a:solidFill>
                  <a:srgbClr val="000099"/>
                </a:solidFill>
                <a:sym typeface="Symbol"/>
              </a:rPr>
              <a:t> es </a:t>
            </a:r>
            <a:r>
              <a:rPr lang="es-ES" sz="2200" i="1">
                <a:solidFill>
                  <a:srgbClr val="FF0000"/>
                </a:solidFill>
                <a:sym typeface="Symbol"/>
              </a:rPr>
              <a:t>aditivo</a:t>
            </a:r>
            <a:endParaRPr lang="es-ES" sz="2200" i="1" baseline="-25000">
              <a:solidFill>
                <a:srgbClr val="FF000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La fuerza y el campo son </a:t>
            </a:r>
            <a:r>
              <a:rPr lang="es-ES" sz="2200" i="1">
                <a:solidFill>
                  <a:srgbClr val="FF0000"/>
                </a:solidFill>
              </a:rPr>
              <a:t>vectores</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sym typeface="Symbol"/>
              </a:rPr>
              <a:t>  </a:t>
            </a:r>
            <a:r>
              <a:rPr lang="es-ES" sz="2200" i="1">
                <a:solidFill>
                  <a:srgbClr val="FF0000"/>
                </a:solidFill>
              </a:rPr>
              <a:t>Principio de </a:t>
            </a:r>
            <a:r>
              <a:rPr lang="es-ES" sz="2200" b="1" i="1">
                <a:solidFill>
                  <a:srgbClr val="FF0000"/>
                </a:solidFill>
              </a:rPr>
              <a:t>superposición</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p:txBody>
      </p:sp>
      <p:sp>
        <p:nvSpPr>
          <p:cNvPr id="8" name="Text Box 1"/>
          <p:cNvSpPr txBox="1">
            <a:spLocks noChangeArrowheads="1"/>
          </p:cNvSpPr>
          <p:nvPr/>
        </p:nvSpPr>
        <p:spPr bwMode="auto">
          <a:xfrm>
            <a:off x="161764" y="5823839"/>
            <a:ext cx="8820472"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rPr>
              <a:t>E</a:t>
            </a:r>
            <a:r>
              <a:rPr lang="es-ES" sz="2200">
                <a:solidFill>
                  <a:srgbClr val="000099"/>
                </a:solidFill>
              </a:rPr>
              <a:t> es el resultante de la </a:t>
            </a:r>
            <a:r>
              <a:rPr lang="es-ES" sz="2200" i="1">
                <a:solidFill>
                  <a:srgbClr val="FF0000"/>
                </a:solidFill>
              </a:rPr>
              <a:t>suma vectorial</a:t>
            </a:r>
            <a:r>
              <a:rPr lang="es-ES" sz="2200" i="1">
                <a:solidFill>
                  <a:srgbClr val="000099"/>
                </a:solidFill>
              </a:rPr>
              <a:t> </a:t>
            </a:r>
            <a:r>
              <a:rPr lang="es-ES" sz="2200">
                <a:solidFill>
                  <a:srgbClr val="000099"/>
                </a:solidFill>
              </a:rPr>
              <a:t>de los campos </a:t>
            </a:r>
            <a:r>
              <a:rPr lang="es-ES" sz="2200" b="1" i="1" err="1">
                <a:solidFill>
                  <a:srgbClr val="000099"/>
                </a:solidFill>
              </a:rPr>
              <a:t>E</a:t>
            </a:r>
            <a:r>
              <a:rPr lang="es-ES" sz="2200" b="1" i="1" baseline="-25000" err="1">
                <a:solidFill>
                  <a:srgbClr val="000099"/>
                </a:solidFill>
              </a:rPr>
              <a:t>i</a:t>
            </a:r>
            <a:r>
              <a:rPr lang="es-ES" sz="2200">
                <a:solidFill>
                  <a:srgbClr val="000099"/>
                </a:solidFill>
              </a:rPr>
              <a:t> creados por cada una de las cargas </a:t>
            </a:r>
            <a:r>
              <a:rPr lang="es-ES" sz="2200" i="1" err="1">
                <a:solidFill>
                  <a:srgbClr val="000099"/>
                </a:solidFill>
              </a:rPr>
              <a:t>q</a:t>
            </a:r>
            <a:r>
              <a:rPr lang="es-ES" sz="2200" i="1" baseline="-25000" err="1">
                <a:solidFill>
                  <a:srgbClr val="000099"/>
                </a:solidFill>
              </a:rPr>
              <a:t>i</a:t>
            </a:r>
            <a:endParaRPr lang="es-ES" sz="2200" i="1">
              <a:solidFill>
                <a:srgbClr val="000099"/>
              </a:solidFill>
            </a:endParaRPr>
          </a:p>
        </p:txBody>
      </p:sp>
      <p:graphicFrame>
        <p:nvGraphicFramePr>
          <p:cNvPr id="198657" name="Object 1"/>
          <p:cNvGraphicFramePr>
            <a:graphicFrameLocks noChangeAspect="1"/>
          </p:cNvGraphicFramePr>
          <p:nvPr>
            <p:extLst>
              <p:ext uri="{D42A27DB-BD31-4B8C-83A1-F6EECF244321}">
                <p14:modId xmlns:p14="http://schemas.microsoft.com/office/powerpoint/2010/main" val="3089395814"/>
              </p:ext>
            </p:extLst>
          </p:nvPr>
        </p:nvGraphicFramePr>
        <p:xfrm>
          <a:off x="92075" y="2884661"/>
          <a:ext cx="8959850" cy="1800225"/>
        </p:xfrm>
        <a:graphic>
          <a:graphicData uri="http://schemas.openxmlformats.org/presentationml/2006/ole">
            <mc:AlternateContent xmlns:mc="http://schemas.openxmlformats.org/markup-compatibility/2006">
              <mc:Choice xmlns:v="urn:schemas-microsoft-com:vml" Requires="v">
                <p:oleObj name="OpenOffice.org" r:id="rId3" imgW="3317760" imgH="475560" progId="opendocument.MathDocument.1">
                  <p:embed/>
                </p:oleObj>
              </mc:Choice>
              <mc:Fallback>
                <p:oleObj name="OpenOffice.org" r:id="rId3" imgW="3317760" imgH="475560" progId="opendocument.MathDocument.1">
                  <p:embed/>
                  <p:pic>
                    <p:nvPicPr>
                      <p:cNvPr id="19865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2884661"/>
                        <a:ext cx="8959850" cy="1800225"/>
                      </a:xfrm>
                      <a:prstGeom prst="rect">
                        <a:avLst/>
                      </a:prstGeom>
                      <a:solidFill>
                        <a:srgbClr val="FFFF99"/>
                      </a:solidFill>
                      <a:ln w="9525">
                        <a:solidFill>
                          <a:schemeClr val="tx1"/>
                        </a:solidFill>
                        <a:miter lim="800000"/>
                        <a:headEnd/>
                        <a:tailEnd/>
                      </a:ln>
                    </p:spPr>
                  </p:pic>
                </p:oleObj>
              </mc:Fallback>
            </mc:AlternateContent>
          </a:graphicData>
        </a:graphic>
      </p:graphicFrame>
      <p:sp>
        <p:nvSpPr>
          <p:cNvPr id="7" name="Text Box 1"/>
          <p:cNvSpPr txBox="1">
            <a:spLocks noChangeArrowheads="1"/>
          </p:cNvSpPr>
          <p:nvPr/>
        </p:nvSpPr>
        <p:spPr bwMode="auto">
          <a:xfrm>
            <a:off x="105201" y="4868551"/>
            <a:ext cx="8784976"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Campo eléctrico </a:t>
            </a:r>
            <a:r>
              <a:rPr lang="es-ES" sz="2200" b="1" i="1">
                <a:solidFill>
                  <a:srgbClr val="000099"/>
                </a:solidFill>
              </a:rPr>
              <a:t>E</a:t>
            </a:r>
            <a:r>
              <a:rPr lang="es-ES" sz="2200">
                <a:solidFill>
                  <a:srgbClr val="000099"/>
                </a:solidFill>
              </a:rPr>
              <a:t> en el punto </a:t>
            </a:r>
            <a:r>
              <a:rPr lang="es-ES" sz="2200" i="1">
                <a:solidFill>
                  <a:srgbClr val="000099"/>
                </a:solidFill>
              </a:rPr>
              <a:t>P</a:t>
            </a:r>
            <a:r>
              <a:rPr lang="es-ES" sz="2200">
                <a:solidFill>
                  <a:srgbClr val="000099"/>
                </a:solidFill>
              </a:rPr>
              <a:t> (en </a:t>
            </a:r>
            <a:r>
              <a:rPr lang="es-ES" sz="2200" b="1" i="1">
                <a:solidFill>
                  <a:srgbClr val="000099"/>
                </a:solidFill>
              </a:rPr>
              <a:t>r</a:t>
            </a:r>
            <a:r>
              <a:rPr lang="es-ES" sz="2200">
                <a:solidFill>
                  <a:srgbClr val="000099"/>
                </a:solidFill>
              </a:rPr>
              <a:t>) producido por un conjunto de cargas </a:t>
            </a:r>
            <a:r>
              <a:rPr lang="es-ES" sz="2200" i="1">
                <a:solidFill>
                  <a:srgbClr val="000099"/>
                </a:solidFill>
              </a:rPr>
              <a:t>puntuales </a:t>
            </a:r>
            <a:r>
              <a:rPr lang="es-ES" sz="2200" i="1" err="1">
                <a:solidFill>
                  <a:srgbClr val="000099"/>
                </a:solidFill>
              </a:rPr>
              <a:t>q</a:t>
            </a:r>
            <a:r>
              <a:rPr lang="es-ES" sz="2200" i="1" baseline="-25000" err="1">
                <a:solidFill>
                  <a:srgbClr val="000099"/>
                </a:solidFill>
              </a:rPr>
              <a:t>i</a:t>
            </a:r>
            <a:r>
              <a:rPr lang="es-ES" sz="2200" i="1">
                <a:solidFill>
                  <a:srgbClr val="000099"/>
                </a:solidFill>
              </a:rPr>
              <a:t> </a:t>
            </a:r>
            <a:r>
              <a:rPr lang="es-ES" sz="2200">
                <a:solidFill>
                  <a:srgbClr val="000099"/>
                </a:solidFill>
              </a:rPr>
              <a:t>situadas</a:t>
            </a:r>
            <a:r>
              <a:rPr lang="es-ES" sz="2200" i="1">
                <a:solidFill>
                  <a:srgbClr val="000099"/>
                </a:solidFill>
              </a:rPr>
              <a:t> en </a:t>
            </a:r>
            <a:r>
              <a:rPr lang="es-ES" sz="2200" b="1" i="1" err="1">
                <a:solidFill>
                  <a:srgbClr val="000099"/>
                </a:solidFill>
              </a:rPr>
              <a:t>r</a:t>
            </a:r>
            <a:r>
              <a:rPr lang="es-ES" sz="2200" i="1" baseline="-25000" err="1">
                <a:solidFill>
                  <a:srgbClr val="000099"/>
                </a:solidFill>
              </a:rPr>
              <a:t>i</a:t>
            </a:r>
            <a:r>
              <a:rPr lang="es-ES" sz="2200" i="1" baseline="-25000">
                <a:solidFill>
                  <a:srgbClr val="000099"/>
                </a:solidFill>
              </a:rPr>
              <a:t> </a:t>
            </a:r>
            <a:r>
              <a:rPr lang="es-ES" sz="2200" i="1">
                <a:solidFill>
                  <a:srgbClr val="000099"/>
                </a:solidFill>
              </a:rPr>
              <a:t>.</a:t>
            </a:r>
            <a:endParaRPr lang="es-ES" sz="2200" i="1" baseline="-25000">
              <a:solidFill>
                <a:srgbClr val="000099"/>
              </a:solidFill>
            </a:endParaRPr>
          </a:p>
        </p:txBody>
      </p:sp>
      <p:sp>
        <p:nvSpPr>
          <p:cNvPr id="9" name="CuadroTexto 8"/>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lvl="0">
              <a:defRPr/>
            </a:pPr>
            <a:r>
              <a:rPr lang="es-ES" sz="2800" b="1" kern="0">
                <a:solidFill>
                  <a:srgbClr val="FFFFFF"/>
                </a:solidFill>
                <a:latin typeface="Arial"/>
              </a:rPr>
              <a:t>Principio de Superposición para el campo eléctrico</a:t>
            </a:r>
          </a:p>
        </p:txBody>
      </p:sp>
    </p:spTree>
    <p:extLst>
      <p:ext uri="{BB962C8B-B14F-4D97-AF65-F5344CB8AC3E}">
        <p14:creationId xmlns:p14="http://schemas.microsoft.com/office/powerpoint/2010/main" val="11295300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570209" y="701935"/>
            <a:ext cx="8136904" cy="4157165"/>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Ejemplo T4: Calcular el campo </a:t>
            </a:r>
            <a:r>
              <a:rPr lang="es-ES" sz="2200" b="1" i="1">
                <a:solidFill>
                  <a:srgbClr val="000099"/>
                </a:solidFill>
              </a:rPr>
              <a:t>E</a:t>
            </a:r>
            <a:r>
              <a:rPr lang="es-ES" sz="2200">
                <a:solidFill>
                  <a:srgbClr val="000099"/>
                </a:solidFill>
              </a:rPr>
              <a:t> creado por las cargas </a:t>
            </a:r>
            <a:r>
              <a:rPr lang="es-ES" sz="2200" i="1">
                <a:solidFill>
                  <a:srgbClr val="000099"/>
                </a:solidFill>
              </a:rPr>
              <a:t>q</a:t>
            </a:r>
            <a:r>
              <a:rPr lang="es-ES" sz="2200" i="1" baseline="-25000">
                <a:solidFill>
                  <a:srgbClr val="000099"/>
                </a:solidFill>
              </a:rPr>
              <a:t>1</a:t>
            </a:r>
            <a:r>
              <a:rPr lang="es-ES" sz="2200">
                <a:solidFill>
                  <a:srgbClr val="000099"/>
                </a:solidFill>
              </a:rPr>
              <a:t> y </a:t>
            </a:r>
            <a:r>
              <a:rPr lang="es-ES" sz="2200" i="1">
                <a:solidFill>
                  <a:srgbClr val="000099"/>
                </a:solidFill>
              </a:rPr>
              <a:t>q</a:t>
            </a:r>
            <a:r>
              <a:rPr lang="es-ES" sz="2200" i="1" baseline="-25000">
                <a:solidFill>
                  <a:srgbClr val="000099"/>
                </a:solidFill>
              </a:rPr>
              <a:t>2</a:t>
            </a:r>
            <a:r>
              <a:rPr lang="es-ES" sz="2200">
                <a:solidFill>
                  <a:srgbClr val="000099"/>
                </a:solidFill>
              </a:rPr>
              <a:t> (situadas sobre el eje </a:t>
            </a:r>
            <a:r>
              <a:rPr lang="es-ES" sz="2200" i="1">
                <a:solidFill>
                  <a:srgbClr val="000099"/>
                </a:solidFill>
              </a:rPr>
              <a:t>x</a:t>
            </a:r>
            <a:r>
              <a:rPr lang="es-ES" sz="2200">
                <a:solidFill>
                  <a:srgbClr val="000099"/>
                </a:solidFill>
              </a:rPr>
              <a:t>) en un punto </a:t>
            </a:r>
            <a:r>
              <a:rPr lang="es-ES" sz="2200" i="1">
                <a:solidFill>
                  <a:srgbClr val="000099"/>
                </a:solidFill>
              </a:rPr>
              <a:t>P</a:t>
            </a:r>
            <a:r>
              <a:rPr lang="es-ES" sz="2200" i="1" baseline="-25000">
                <a:solidFill>
                  <a:srgbClr val="000099"/>
                </a:solidFill>
              </a:rPr>
              <a:t>3</a:t>
            </a:r>
            <a:r>
              <a:rPr lang="es-ES" sz="2200">
                <a:solidFill>
                  <a:srgbClr val="000099"/>
                </a:solidFill>
              </a:rPr>
              <a:t> (sobre el eje </a:t>
            </a:r>
            <a:r>
              <a:rPr lang="es-ES" sz="2200" i="1">
                <a:solidFill>
                  <a:srgbClr val="000099"/>
                </a:solidFill>
              </a:rPr>
              <a:t>y</a:t>
            </a:r>
            <a:r>
              <a:rPr lang="es-ES" sz="2200">
                <a:solidFill>
                  <a:srgbClr val="000099"/>
                </a:solidFill>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b="1" i="1">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b="1" i="1">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rPr>
              <a:t>											           E  </a:t>
            </a:r>
            <a:r>
              <a:rPr lang="es-ES" sz="2200">
                <a:solidFill>
                  <a:srgbClr val="000099"/>
                </a:solidFill>
              </a:rPr>
              <a:t> =  </a:t>
            </a:r>
            <a:r>
              <a:rPr lang="es-ES" sz="2200" b="1" i="1">
                <a:solidFill>
                  <a:srgbClr val="000099"/>
                </a:solidFill>
              </a:rPr>
              <a:t>E</a:t>
            </a:r>
            <a:r>
              <a:rPr lang="es-ES" sz="2200" i="1" baseline="-25000">
                <a:solidFill>
                  <a:srgbClr val="000099"/>
                </a:solidFill>
              </a:rPr>
              <a:t>1</a:t>
            </a:r>
            <a:r>
              <a:rPr lang="es-ES" sz="2200">
                <a:solidFill>
                  <a:srgbClr val="000099"/>
                </a:solidFill>
              </a:rPr>
              <a:t> +  </a:t>
            </a:r>
            <a:r>
              <a:rPr lang="es-ES" sz="2200" b="1" i="1">
                <a:solidFill>
                  <a:srgbClr val="000099"/>
                </a:solidFill>
              </a:rPr>
              <a:t>E</a:t>
            </a:r>
            <a:r>
              <a:rPr lang="es-ES" sz="2200" i="1" baseline="-25000">
                <a:solidFill>
                  <a:srgbClr val="000099"/>
                </a:solidFill>
              </a:rPr>
              <a:t>2</a:t>
            </a:r>
            <a:r>
              <a:rPr lang="es-ES" sz="220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i="1">
                <a:solidFill>
                  <a:srgbClr val="000099"/>
                </a:solidFill>
              </a:rPr>
              <a:t>E</a:t>
            </a:r>
            <a:r>
              <a:rPr lang="es-ES" sz="2200" i="1" baseline="-25000">
                <a:solidFill>
                  <a:srgbClr val="000099"/>
                </a:solidFill>
              </a:rPr>
              <a:t>x </a:t>
            </a:r>
            <a:r>
              <a:rPr lang="es-ES" sz="2200">
                <a:solidFill>
                  <a:srgbClr val="000099"/>
                </a:solidFill>
              </a:rPr>
              <a:t> </a:t>
            </a:r>
            <a:r>
              <a:rPr lang="es-ES" sz="2200" i="1">
                <a:solidFill>
                  <a:srgbClr val="000099"/>
                </a:solidFill>
              </a:rPr>
              <a:t>=  0   +  E</a:t>
            </a:r>
            <a:r>
              <a:rPr lang="es-ES" sz="2200" i="1" baseline="-25000">
                <a:solidFill>
                  <a:srgbClr val="000099"/>
                </a:solidFill>
              </a:rPr>
              <a:t>2x</a:t>
            </a:r>
            <a:endParaRPr lang="es-ES" sz="2200" i="1">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rPr>
              <a:t>											           </a:t>
            </a:r>
            <a:r>
              <a:rPr lang="es-ES" sz="2200" i="1" err="1">
                <a:solidFill>
                  <a:srgbClr val="000099"/>
                </a:solidFill>
              </a:rPr>
              <a:t>E</a:t>
            </a:r>
            <a:r>
              <a:rPr lang="es-ES" sz="2200" i="1" baseline="-25000" err="1">
                <a:solidFill>
                  <a:srgbClr val="000099"/>
                </a:solidFill>
              </a:rPr>
              <a:t>y</a:t>
            </a:r>
            <a:r>
              <a:rPr lang="es-ES" sz="2200" i="1" baseline="-25000">
                <a:solidFill>
                  <a:srgbClr val="000099"/>
                </a:solidFill>
              </a:rPr>
              <a:t> </a:t>
            </a:r>
            <a:r>
              <a:rPr lang="es-ES" sz="2200">
                <a:solidFill>
                  <a:srgbClr val="000099"/>
                </a:solidFill>
              </a:rPr>
              <a:t> = </a:t>
            </a:r>
            <a:r>
              <a:rPr lang="es-ES" sz="2200" i="1">
                <a:solidFill>
                  <a:srgbClr val="000099"/>
                </a:solidFill>
              </a:rPr>
              <a:t>E</a:t>
            </a:r>
            <a:r>
              <a:rPr lang="es-ES" sz="2200" i="1" baseline="-25000">
                <a:solidFill>
                  <a:srgbClr val="000099"/>
                </a:solidFill>
              </a:rPr>
              <a:t>1y</a:t>
            </a:r>
            <a:r>
              <a:rPr lang="es-ES" sz="2200">
                <a:solidFill>
                  <a:srgbClr val="000099"/>
                </a:solidFill>
              </a:rPr>
              <a:t> +  </a:t>
            </a:r>
            <a:r>
              <a:rPr lang="es-ES" sz="2200" i="1">
                <a:solidFill>
                  <a:srgbClr val="000099"/>
                </a:solidFill>
              </a:rPr>
              <a:t>E</a:t>
            </a:r>
            <a:r>
              <a:rPr lang="es-ES" sz="2200" i="1" baseline="-25000">
                <a:solidFill>
                  <a:srgbClr val="000099"/>
                </a:solidFill>
              </a:rPr>
              <a:t>2y</a:t>
            </a:r>
            <a:r>
              <a:rPr lang="es-ES" sz="220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r>
              <a:rPr lang="es-ES" sz="2200" b="1">
                <a:solidFill>
                  <a:srgbClr val="000099"/>
                </a:solidFill>
              </a:rPr>
              <a:t>¡¡ Suma </a:t>
            </a:r>
            <a:r>
              <a:rPr lang="es-ES" sz="2200" b="1" i="1">
                <a:solidFill>
                  <a:srgbClr val="000099"/>
                </a:solidFill>
              </a:rPr>
              <a:t>vectorial</a:t>
            </a:r>
            <a:r>
              <a:rPr lang="es-ES" sz="2200" b="1">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p:txBody>
      </p:sp>
      <p:sp>
        <p:nvSpPr>
          <p:cNvPr id="9" name="8 Rectángulo"/>
          <p:cNvSpPr/>
          <p:nvPr/>
        </p:nvSpPr>
        <p:spPr>
          <a:xfrm>
            <a:off x="1822000" y="1515568"/>
            <a:ext cx="1694695" cy="584775"/>
          </a:xfrm>
          <a:prstGeom prst="rect">
            <a:avLst/>
          </a:prstGeom>
        </p:spPr>
        <p:txBody>
          <a:bodyPr wrap="none">
            <a:spAutoFit/>
          </a:bodyPr>
          <a:lstStyle/>
          <a:p>
            <a:r>
              <a:rPr lang="es-ES" sz="3200" b="1" i="1">
                <a:solidFill>
                  <a:srgbClr val="FF0000"/>
                </a:solidFill>
              </a:rPr>
              <a:t>E</a:t>
            </a:r>
            <a:r>
              <a:rPr lang="es-ES" sz="3200" i="1">
                <a:solidFill>
                  <a:srgbClr val="FF0000"/>
                </a:solidFill>
              </a:rPr>
              <a:t> = </a:t>
            </a:r>
            <a:r>
              <a:rPr lang="es-ES" sz="3200" i="1">
                <a:solidFill>
                  <a:srgbClr val="FF0000"/>
                </a:solidFill>
                <a:sym typeface="Symbol"/>
              </a:rPr>
              <a:t></a:t>
            </a:r>
            <a:r>
              <a:rPr lang="es-ES" sz="3200" i="1" baseline="-25000">
                <a:solidFill>
                  <a:srgbClr val="FF0000"/>
                </a:solidFill>
                <a:sym typeface="Symbol"/>
              </a:rPr>
              <a:t>i</a:t>
            </a:r>
            <a:r>
              <a:rPr lang="es-ES" sz="3200" i="1">
                <a:solidFill>
                  <a:srgbClr val="FF0000"/>
                </a:solidFill>
                <a:sym typeface="Symbol"/>
              </a:rPr>
              <a:t> </a:t>
            </a:r>
            <a:r>
              <a:rPr lang="es-ES" sz="3200" b="1" i="1" err="1">
                <a:solidFill>
                  <a:srgbClr val="FF0000"/>
                </a:solidFill>
                <a:sym typeface="Symbol"/>
              </a:rPr>
              <a:t>E</a:t>
            </a:r>
            <a:r>
              <a:rPr lang="es-ES" sz="3200" b="1" i="1" baseline="-25000" err="1">
                <a:solidFill>
                  <a:srgbClr val="FF0000"/>
                </a:solidFill>
                <a:sym typeface="Symbol"/>
              </a:rPr>
              <a:t>i</a:t>
            </a:r>
            <a:endParaRPr lang="en-US" sz="3200">
              <a:solidFill>
                <a:srgbClr val="FF0000"/>
              </a:solidFill>
            </a:endParaRPr>
          </a:p>
        </p:txBody>
      </p:sp>
      <p:pic>
        <p:nvPicPr>
          <p:cNvPr id="2050" name="Picture 2" descr="E:\Capítulos\ch21\figure-21-15a.jpg"/>
          <p:cNvPicPr>
            <a:picLocks noChangeAspect="1" noChangeArrowheads="1"/>
          </p:cNvPicPr>
          <p:nvPr/>
        </p:nvPicPr>
        <p:blipFill>
          <a:blip r:embed="rId3" cstate="print"/>
          <a:srcRect/>
          <a:stretch>
            <a:fillRect/>
          </a:stretch>
        </p:blipFill>
        <p:spPr bwMode="auto">
          <a:xfrm>
            <a:off x="251520" y="2279058"/>
            <a:ext cx="4835657" cy="3719736"/>
          </a:xfrm>
          <a:prstGeom prst="rect">
            <a:avLst/>
          </a:prstGeom>
          <a:noFill/>
          <a:ln>
            <a:solidFill>
              <a:schemeClr val="accent1"/>
            </a:solidFill>
          </a:ln>
        </p:spPr>
      </p:pic>
      <p:cxnSp>
        <p:nvCxnSpPr>
          <p:cNvPr id="10" name="9 Conector recto de flecha"/>
          <p:cNvCxnSpPr/>
          <p:nvPr/>
        </p:nvCxnSpPr>
        <p:spPr bwMode="auto">
          <a:xfrm flipH="1" flipV="1">
            <a:off x="539552" y="2495082"/>
            <a:ext cx="504056" cy="1152128"/>
          </a:xfrm>
          <a:prstGeom prst="straightConnector1">
            <a:avLst/>
          </a:prstGeom>
          <a:solidFill>
            <a:srgbClr val="00B8FF"/>
          </a:solidFill>
          <a:ln w="50800" cap="flat" cmpd="sng" algn="ctr">
            <a:solidFill>
              <a:srgbClr val="FF0000"/>
            </a:solidFill>
            <a:prstDash val="solid"/>
            <a:round/>
            <a:headEnd type="none" w="med" len="med"/>
            <a:tailEnd type="triangle" w="med" len="lg"/>
          </a:ln>
          <a:effectLst/>
        </p:spPr>
      </p:cxnSp>
      <p:sp>
        <p:nvSpPr>
          <p:cNvPr id="13" name="12 Rectángulo"/>
          <p:cNvSpPr/>
          <p:nvPr/>
        </p:nvSpPr>
        <p:spPr>
          <a:xfrm>
            <a:off x="179512" y="2249441"/>
            <a:ext cx="389850" cy="461665"/>
          </a:xfrm>
          <a:prstGeom prst="rect">
            <a:avLst/>
          </a:prstGeom>
        </p:spPr>
        <p:txBody>
          <a:bodyPr wrap="none">
            <a:spAutoFit/>
          </a:bodyPr>
          <a:lstStyle/>
          <a:p>
            <a:r>
              <a:rPr lang="es-ES" sz="2400" b="1" i="1">
                <a:solidFill>
                  <a:srgbClr val="FF0000"/>
                </a:solidFill>
              </a:rPr>
              <a:t>E</a:t>
            </a:r>
            <a:endParaRPr lang="en-US" sz="2400">
              <a:solidFill>
                <a:srgbClr val="FF0000"/>
              </a:solidFill>
            </a:endParaRPr>
          </a:p>
        </p:txBody>
      </p:sp>
      <p:cxnSp>
        <p:nvCxnSpPr>
          <p:cNvPr id="11" name="10 Conector recto de flecha"/>
          <p:cNvCxnSpPr/>
          <p:nvPr/>
        </p:nvCxnSpPr>
        <p:spPr bwMode="auto">
          <a:xfrm flipH="1" flipV="1">
            <a:off x="539552" y="2495082"/>
            <a:ext cx="504056" cy="360040"/>
          </a:xfrm>
          <a:prstGeom prst="straightConnector1">
            <a:avLst/>
          </a:prstGeom>
          <a:solidFill>
            <a:srgbClr val="00B8FF"/>
          </a:solidFill>
          <a:ln w="31750" cap="flat" cmpd="sng" algn="ctr">
            <a:solidFill>
              <a:srgbClr val="FF0000"/>
            </a:solidFill>
            <a:prstDash val="sysDash"/>
            <a:round/>
            <a:headEnd type="none" w="med" len="med"/>
            <a:tailEnd type="none" w="med" len="lg"/>
          </a:ln>
          <a:effectLst/>
        </p:spPr>
      </p:cxnSp>
      <p:cxnSp>
        <p:nvCxnSpPr>
          <p:cNvPr id="15" name="14 Conector recto de flecha"/>
          <p:cNvCxnSpPr/>
          <p:nvPr/>
        </p:nvCxnSpPr>
        <p:spPr bwMode="auto">
          <a:xfrm flipV="1">
            <a:off x="539552" y="2495082"/>
            <a:ext cx="0" cy="864096"/>
          </a:xfrm>
          <a:prstGeom prst="straightConnector1">
            <a:avLst/>
          </a:prstGeom>
          <a:solidFill>
            <a:srgbClr val="00B8FF"/>
          </a:solidFill>
          <a:ln w="31750" cap="flat" cmpd="sng" algn="ctr">
            <a:solidFill>
              <a:srgbClr val="FF0000"/>
            </a:solidFill>
            <a:prstDash val="sysDash"/>
            <a:round/>
            <a:headEnd type="none" w="med" len="med"/>
            <a:tailEnd type="none" w="med" len="lg"/>
          </a:ln>
          <a:effectLst/>
        </p:spPr>
      </p:cxnSp>
      <p:sp>
        <p:nvSpPr>
          <p:cNvPr id="12" name="11 CuadroTexto"/>
          <p:cNvSpPr txBox="1"/>
          <p:nvPr/>
        </p:nvSpPr>
        <p:spPr>
          <a:xfrm>
            <a:off x="5055362" y="1507946"/>
            <a:ext cx="1558018" cy="646331"/>
          </a:xfrm>
          <a:prstGeom prst="rect">
            <a:avLst/>
          </a:prstGeom>
          <a:noFill/>
          <a:ln>
            <a:noFill/>
          </a:ln>
        </p:spPr>
        <p:txBody>
          <a:bodyPr wrap="square" rtlCol="0">
            <a:spAutoFit/>
          </a:bodyPr>
          <a:lstStyle/>
          <a:p>
            <a:r>
              <a:rPr lang="en-US">
                <a:solidFill>
                  <a:srgbClr val="FF00FF"/>
                </a:solidFill>
              </a:rPr>
              <a:t>campo </a:t>
            </a:r>
            <a:r>
              <a:rPr lang="en-US" err="1">
                <a:solidFill>
                  <a:srgbClr val="FF00FF"/>
                </a:solidFill>
              </a:rPr>
              <a:t>creado</a:t>
            </a:r>
            <a:r>
              <a:rPr lang="en-US">
                <a:solidFill>
                  <a:srgbClr val="FF00FF"/>
                </a:solidFill>
              </a:rPr>
              <a:t> </a:t>
            </a:r>
            <a:r>
              <a:rPr lang="en-US" err="1">
                <a:solidFill>
                  <a:srgbClr val="FF00FF"/>
                </a:solidFill>
              </a:rPr>
              <a:t>por</a:t>
            </a:r>
            <a:r>
              <a:rPr lang="en-US">
                <a:solidFill>
                  <a:srgbClr val="FF00FF"/>
                </a:solidFill>
              </a:rPr>
              <a:t> </a:t>
            </a:r>
            <a:r>
              <a:rPr lang="en-US" i="1">
                <a:solidFill>
                  <a:srgbClr val="FF00FF"/>
                </a:solidFill>
              </a:rPr>
              <a:t>q</a:t>
            </a:r>
            <a:r>
              <a:rPr lang="en-US" i="1" baseline="-25000">
                <a:solidFill>
                  <a:srgbClr val="FF00FF"/>
                </a:solidFill>
              </a:rPr>
              <a:t>1</a:t>
            </a:r>
            <a:endParaRPr lang="en-US" baseline="-25000">
              <a:solidFill>
                <a:srgbClr val="FF00FF"/>
              </a:solidFill>
            </a:endParaRPr>
          </a:p>
        </p:txBody>
      </p:sp>
      <p:sp>
        <p:nvSpPr>
          <p:cNvPr id="14" name="13 CuadroTexto"/>
          <p:cNvSpPr txBox="1"/>
          <p:nvPr/>
        </p:nvSpPr>
        <p:spPr>
          <a:xfrm>
            <a:off x="7479377" y="1507945"/>
            <a:ext cx="1558018" cy="646331"/>
          </a:xfrm>
          <a:prstGeom prst="rect">
            <a:avLst/>
          </a:prstGeom>
          <a:noFill/>
          <a:ln>
            <a:noFill/>
          </a:ln>
        </p:spPr>
        <p:txBody>
          <a:bodyPr wrap="square" rtlCol="0">
            <a:spAutoFit/>
          </a:bodyPr>
          <a:lstStyle/>
          <a:p>
            <a:r>
              <a:rPr lang="en-US">
                <a:solidFill>
                  <a:srgbClr val="FF00FF"/>
                </a:solidFill>
              </a:rPr>
              <a:t>campo </a:t>
            </a:r>
            <a:r>
              <a:rPr lang="en-US" err="1">
                <a:solidFill>
                  <a:srgbClr val="FF00FF"/>
                </a:solidFill>
              </a:rPr>
              <a:t>creado</a:t>
            </a:r>
            <a:r>
              <a:rPr lang="en-US">
                <a:solidFill>
                  <a:srgbClr val="FF00FF"/>
                </a:solidFill>
              </a:rPr>
              <a:t> </a:t>
            </a:r>
            <a:r>
              <a:rPr lang="en-US" err="1">
                <a:solidFill>
                  <a:srgbClr val="FF00FF"/>
                </a:solidFill>
              </a:rPr>
              <a:t>por</a:t>
            </a:r>
            <a:r>
              <a:rPr lang="en-US">
                <a:solidFill>
                  <a:srgbClr val="FF00FF"/>
                </a:solidFill>
              </a:rPr>
              <a:t> </a:t>
            </a:r>
            <a:r>
              <a:rPr lang="en-US" i="1">
                <a:solidFill>
                  <a:srgbClr val="FF00FF"/>
                </a:solidFill>
              </a:rPr>
              <a:t>q</a:t>
            </a:r>
            <a:r>
              <a:rPr lang="en-US" i="1" baseline="-25000">
                <a:solidFill>
                  <a:srgbClr val="FF00FF"/>
                </a:solidFill>
              </a:rPr>
              <a:t>2</a:t>
            </a:r>
            <a:endParaRPr lang="en-US" baseline="-25000">
              <a:solidFill>
                <a:srgbClr val="FF00FF"/>
              </a:solidFill>
            </a:endParaRPr>
          </a:p>
        </p:txBody>
      </p:sp>
      <p:cxnSp>
        <p:nvCxnSpPr>
          <p:cNvPr id="16" name="15 Conector recto de flecha"/>
          <p:cNvCxnSpPr/>
          <p:nvPr/>
        </p:nvCxnSpPr>
        <p:spPr bwMode="auto">
          <a:xfrm>
            <a:off x="6162118" y="2166094"/>
            <a:ext cx="711200" cy="336245"/>
          </a:xfrm>
          <a:prstGeom prst="straightConnector1">
            <a:avLst/>
          </a:prstGeom>
          <a:solidFill>
            <a:srgbClr val="00B8FF"/>
          </a:solidFill>
          <a:ln w="25400" cap="flat" cmpd="sng" algn="ctr">
            <a:solidFill>
              <a:srgbClr val="FF00FF"/>
            </a:solidFill>
            <a:prstDash val="solid"/>
            <a:round/>
            <a:headEnd type="none" w="med" len="med"/>
            <a:tailEnd type="triangle" w="lg" len="lg"/>
          </a:ln>
          <a:effectLst/>
        </p:spPr>
      </p:cxnSp>
      <p:cxnSp>
        <p:nvCxnSpPr>
          <p:cNvPr id="19" name="18 Conector recto de flecha"/>
          <p:cNvCxnSpPr/>
          <p:nvPr/>
        </p:nvCxnSpPr>
        <p:spPr bwMode="auto">
          <a:xfrm flipH="1">
            <a:off x="7867981" y="2172892"/>
            <a:ext cx="346961" cy="361781"/>
          </a:xfrm>
          <a:prstGeom prst="straightConnector1">
            <a:avLst/>
          </a:prstGeom>
          <a:solidFill>
            <a:srgbClr val="00B8FF"/>
          </a:solidFill>
          <a:ln w="25400" cap="flat" cmpd="sng" algn="ctr">
            <a:solidFill>
              <a:srgbClr val="FF00FF"/>
            </a:solidFill>
            <a:prstDash val="solid"/>
            <a:round/>
            <a:headEnd type="none" w="med" len="med"/>
            <a:tailEnd type="triangle" w="lg" len="lg"/>
          </a:ln>
          <a:effectLst/>
        </p:spPr>
      </p:cxnSp>
      <p:sp>
        <p:nvSpPr>
          <p:cNvPr id="17" name="CuadroTexto 16"/>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lvl="0">
              <a:defRPr/>
            </a:pPr>
            <a:r>
              <a:rPr lang="es-ES" sz="2800" b="1" kern="0">
                <a:solidFill>
                  <a:srgbClr val="FFFFFF"/>
                </a:solidFill>
                <a:latin typeface="Arial"/>
              </a:rPr>
              <a:t>Principio de Superposición para el campo eléctrico</a:t>
            </a:r>
          </a:p>
        </p:txBody>
      </p:sp>
    </p:spTree>
    <p:extLst>
      <p:ext uri="{BB962C8B-B14F-4D97-AF65-F5344CB8AC3E}">
        <p14:creationId xmlns:p14="http://schemas.microsoft.com/office/powerpoint/2010/main" val="3125794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a:defRPr/>
            </a:pPr>
            <a:r>
              <a:rPr lang="es-ES" sz="2800" b="1" kern="0">
                <a:solidFill>
                  <a:srgbClr val="FFFFFF"/>
                </a:solidFill>
                <a:latin typeface="Arial"/>
              </a:rPr>
              <a:t>Interacciones fundamentales en la Naturaleza</a:t>
            </a:r>
          </a:p>
        </p:txBody>
      </p:sp>
      <p:sp>
        <p:nvSpPr>
          <p:cNvPr id="15" name="Line 11"/>
          <p:cNvSpPr>
            <a:spLocks noChangeShapeType="1"/>
          </p:cNvSpPr>
          <p:nvPr/>
        </p:nvSpPr>
        <p:spPr bwMode="auto">
          <a:xfrm>
            <a:off x="4551363" y="5129213"/>
            <a:ext cx="0" cy="0"/>
          </a:xfrm>
          <a:prstGeom prst="line">
            <a:avLst/>
          </a:prstGeom>
          <a:noFill/>
          <a:ln w="9525">
            <a:solidFill>
              <a:srgbClr val="000000"/>
            </a:solidFill>
            <a:round/>
            <a:headEnd/>
            <a:tailEnd/>
          </a:ln>
          <a:effectLst/>
        </p:spPr>
        <p:txBody>
          <a:bodyPr wrap="none" anchor="ctr"/>
          <a:lstStyle/>
          <a:p>
            <a:pPr algn="ctr">
              <a:defRPr/>
            </a:pPr>
            <a:endParaRPr lang="en-US" sz="3600" kern="0">
              <a:solidFill>
                <a:srgbClr val="000000"/>
              </a:solidFill>
            </a:endParaRPr>
          </a:p>
        </p:txBody>
      </p:sp>
      <p:sp>
        <p:nvSpPr>
          <p:cNvPr id="3" name="Rectángulo 2"/>
          <p:cNvSpPr/>
          <p:nvPr/>
        </p:nvSpPr>
        <p:spPr>
          <a:xfrm>
            <a:off x="90488" y="644525"/>
            <a:ext cx="4327525" cy="923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s-ES" b="1">
                <a:solidFill>
                  <a:schemeClr val="accent1">
                    <a:lumMod val="60000"/>
                    <a:lumOff val="40000"/>
                  </a:schemeClr>
                </a:solidFill>
                <a:latin typeface="helvetica" panose="020B0604020202020204" pitchFamily="34" charset="0"/>
              </a:rPr>
              <a:t>Fuerza gravitatoria:</a:t>
            </a:r>
            <a:r>
              <a:rPr lang="es-ES">
                <a:solidFill>
                  <a:srgbClr val="333333"/>
                </a:solidFill>
                <a:latin typeface="helvetica" panose="020B0604020202020204" pitchFamily="34" charset="0"/>
              </a:rPr>
              <a:t> </a:t>
            </a:r>
            <a:r>
              <a:rPr lang="es-ES">
                <a:solidFill>
                  <a:schemeClr val="bg1"/>
                </a:solidFill>
                <a:latin typeface="helvetica" panose="020B0604020202020204" pitchFamily="34" charset="0"/>
              </a:rPr>
              <a:t>todos los cuerpos ejercen entre sí una fuerza de atracción por tener una masa distinta de cero</a:t>
            </a:r>
            <a:endParaRPr lang="es-ES">
              <a:solidFill>
                <a:schemeClr val="bg1"/>
              </a:solidFill>
            </a:endParaRPr>
          </a:p>
        </p:txBody>
      </p:sp>
      <p:sp>
        <p:nvSpPr>
          <p:cNvPr id="7" name="Rectángulo 6"/>
          <p:cNvSpPr/>
          <p:nvPr/>
        </p:nvSpPr>
        <p:spPr>
          <a:xfrm>
            <a:off x="4732338" y="660400"/>
            <a:ext cx="4241800" cy="922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s-ES" b="1">
                <a:solidFill>
                  <a:srgbClr val="333333"/>
                </a:solidFill>
                <a:latin typeface="helvetica" panose="020B0604020202020204" pitchFamily="34" charset="0"/>
              </a:rPr>
              <a:t>Fuerza electromagnética:</a:t>
            </a:r>
            <a:r>
              <a:rPr lang="es-ES">
                <a:solidFill>
                  <a:srgbClr val="333333"/>
                </a:solidFill>
                <a:latin typeface="helvetica" panose="020B0604020202020204" pitchFamily="34" charset="0"/>
              </a:rPr>
              <a:t> </a:t>
            </a:r>
            <a:r>
              <a:rPr lang="es-ES">
                <a:solidFill>
                  <a:schemeClr val="bg1"/>
                </a:solidFill>
                <a:latin typeface="helvetica" panose="020B0604020202020204" pitchFamily="34" charset="0"/>
              </a:rPr>
              <a:t>Incluye las fuerzas eléctrica y magnética </a:t>
            </a:r>
            <a:r>
              <a:rPr lang="es-ES">
                <a:solidFill>
                  <a:srgbClr val="333333"/>
                </a:solidFill>
                <a:latin typeface="helvetica" panose="020B0604020202020204" pitchFamily="34" charset="0"/>
              </a:rPr>
              <a:t>(</a:t>
            </a:r>
            <a:r>
              <a:rPr lang="es-ES">
                <a:solidFill>
                  <a:schemeClr val="tx1"/>
                </a:solidFill>
                <a:latin typeface="helvetica" panose="020B0604020202020204" pitchFamily="34" charset="0"/>
              </a:rPr>
              <a:t>Ecuaciones de Maxwell)</a:t>
            </a:r>
            <a:endParaRPr lang="es-ES">
              <a:solidFill>
                <a:schemeClr val="tx1"/>
              </a:solidFill>
            </a:endParaRPr>
          </a:p>
        </p:txBody>
      </p:sp>
      <p:pic>
        <p:nvPicPr>
          <p:cNvPr id="35845" name="Imagen 7"/>
          <p:cNvPicPr>
            <a:picLocks noChangeAspect="1"/>
          </p:cNvPicPr>
          <p:nvPr/>
        </p:nvPicPr>
        <p:blipFill>
          <a:blip r:embed="rId3"/>
          <a:srcRect/>
          <a:stretch>
            <a:fillRect/>
          </a:stretch>
        </p:blipFill>
        <p:spPr bwMode="auto">
          <a:xfrm>
            <a:off x="6251575" y="1720850"/>
            <a:ext cx="2722563" cy="1814513"/>
          </a:xfrm>
          <a:prstGeom prst="rect">
            <a:avLst/>
          </a:prstGeom>
          <a:noFill/>
          <a:ln w="9525">
            <a:noFill/>
            <a:miter lim="800000"/>
            <a:headEnd/>
            <a:tailEnd/>
          </a:ln>
        </p:spPr>
      </p:pic>
      <p:sp>
        <p:nvSpPr>
          <p:cNvPr id="17" name="Rectángulo 16"/>
          <p:cNvSpPr/>
          <p:nvPr/>
        </p:nvSpPr>
        <p:spPr>
          <a:xfrm>
            <a:off x="90488" y="5937250"/>
            <a:ext cx="4327525" cy="8001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fontAlgn="auto">
              <a:spcBef>
                <a:spcPts val="0"/>
              </a:spcBef>
              <a:spcAft>
                <a:spcPts val="0"/>
              </a:spcAft>
              <a:defRPr/>
            </a:pPr>
            <a:r>
              <a:rPr lang="es-ES" b="1">
                <a:solidFill>
                  <a:schemeClr val="bg2"/>
                </a:solidFill>
                <a:latin typeface="helvetica" panose="020B0604020202020204" pitchFamily="34" charset="0"/>
              </a:rPr>
              <a:t>Fuerza nuclear fuerte:</a:t>
            </a:r>
            <a:r>
              <a:rPr lang="es-ES">
                <a:solidFill>
                  <a:srgbClr val="333333"/>
                </a:solidFill>
                <a:latin typeface="helvetica" panose="020B0604020202020204" pitchFamily="34" charset="0"/>
              </a:rPr>
              <a:t> </a:t>
            </a:r>
            <a:r>
              <a:rPr lang="es-ES" sz="1400">
                <a:solidFill>
                  <a:schemeClr val="tx1">
                    <a:lumMod val="95000"/>
                    <a:lumOff val="5000"/>
                  </a:schemeClr>
                </a:solidFill>
                <a:latin typeface="helvetica" panose="020B0604020202020204" pitchFamily="34" charset="0"/>
              </a:rPr>
              <a:t>entre las partículas elementales llamadas hadrones, entre los que están los protones y neutrones, en los núcleos atómicos</a:t>
            </a:r>
            <a:endParaRPr lang="es-ES" sz="1400">
              <a:solidFill>
                <a:schemeClr val="tx1">
                  <a:lumMod val="95000"/>
                  <a:lumOff val="5000"/>
                </a:schemeClr>
              </a:solidFill>
            </a:endParaRPr>
          </a:p>
        </p:txBody>
      </p:sp>
      <p:sp>
        <p:nvSpPr>
          <p:cNvPr id="18" name="Rectángulo 17"/>
          <p:cNvSpPr/>
          <p:nvPr/>
        </p:nvSpPr>
        <p:spPr>
          <a:xfrm>
            <a:off x="4540250" y="5937250"/>
            <a:ext cx="4572000" cy="800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es-ES" b="1">
                <a:solidFill>
                  <a:schemeClr val="accent1">
                    <a:lumMod val="20000"/>
                    <a:lumOff val="80000"/>
                  </a:schemeClr>
                </a:solidFill>
                <a:latin typeface="helvetica" panose="020B0604020202020204" pitchFamily="34" charset="0"/>
              </a:rPr>
              <a:t>Fuerza nuclear débil</a:t>
            </a:r>
            <a:r>
              <a:rPr lang="es-ES">
                <a:solidFill>
                  <a:schemeClr val="accent1">
                    <a:lumMod val="20000"/>
                    <a:lumOff val="80000"/>
                  </a:schemeClr>
                </a:solidFill>
                <a:latin typeface="helvetica" panose="020B0604020202020204" pitchFamily="34" charset="0"/>
              </a:rPr>
              <a:t> -</a:t>
            </a:r>
            <a:r>
              <a:rPr lang="es-ES" sz="1400">
                <a:solidFill>
                  <a:schemeClr val="accent1">
                    <a:lumMod val="20000"/>
                    <a:lumOff val="80000"/>
                  </a:schemeClr>
                </a:solidFill>
                <a:latin typeface="helvetica" panose="020B0604020202020204" pitchFamily="34" charset="0"/>
              </a:rPr>
              <a:t> </a:t>
            </a:r>
            <a:r>
              <a:rPr lang="es-ES" sz="1400">
                <a:solidFill>
                  <a:schemeClr val="bg1"/>
                </a:solidFill>
                <a:latin typeface="helvetica" panose="020B0604020202020204" pitchFamily="34" charset="0"/>
              </a:rPr>
              <a:t>desintegración de los núcleos radiactivos y de la producción de radiación y energía calorífica en el sol fusión nuclear</a:t>
            </a:r>
            <a:endParaRPr lang="es-ES" sz="1400">
              <a:solidFill>
                <a:schemeClr val="tx1"/>
              </a:solidFill>
            </a:endParaRPr>
          </a:p>
        </p:txBody>
      </p:sp>
      <p:pic>
        <p:nvPicPr>
          <p:cNvPr id="35848" name="Imagen 8"/>
          <p:cNvPicPr>
            <a:picLocks noChangeAspect="1"/>
          </p:cNvPicPr>
          <p:nvPr/>
        </p:nvPicPr>
        <p:blipFill>
          <a:blip r:embed="rId4"/>
          <a:srcRect l="6525" r="6033"/>
          <a:stretch>
            <a:fillRect/>
          </a:stretch>
        </p:blipFill>
        <p:spPr bwMode="auto">
          <a:xfrm>
            <a:off x="168275" y="3937000"/>
            <a:ext cx="2771775" cy="1774825"/>
          </a:xfrm>
          <a:prstGeom prst="rect">
            <a:avLst/>
          </a:prstGeom>
          <a:noFill/>
          <a:ln w="9525">
            <a:noFill/>
            <a:miter lim="800000"/>
            <a:headEnd/>
            <a:tailEnd/>
          </a:ln>
        </p:spPr>
      </p:pic>
      <p:sp>
        <p:nvSpPr>
          <p:cNvPr id="35849" name="Text Box 5"/>
          <p:cNvSpPr txBox="1">
            <a:spLocks noChangeArrowheads="1"/>
          </p:cNvSpPr>
          <p:nvPr/>
        </p:nvSpPr>
        <p:spPr bwMode="auto">
          <a:xfrm>
            <a:off x="3271838" y="1862138"/>
            <a:ext cx="2527300" cy="1754187"/>
          </a:xfrm>
          <a:prstGeom prst="rect">
            <a:avLst/>
          </a:prstGeom>
          <a:noFill/>
          <a:ln w="9525">
            <a:noFill/>
            <a:miter lim="800000"/>
            <a:headEnd/>
            <a:tailEnd/>
          </a:ln>
        </p:spPr>
        <p:txBody>
          <a:bodyPr>
            <a:spAutoFit/>
          </a:bodyPr>
          <a:lstStyle/>
          <a:p>
            <a:pPr algn="ctr"/>
            <a:r>
              <a:rPr lang="es-ES" sz="3600" b="1">
                <a:solidFill>
                  <a:srgbClr val="000000"/>
                </a:solidFill>
              </a:rPr>
              <a:t>Fuerzas </a:t>
            </a:r>
          </a:p>
          <a:p>
            <a:pPr algn="ctr"/>
            <a:r>
              <a:rPr lang="es-ES" sz="3600" b="1">
                <a:solidFill>
                  <a:srgbClr val="000000"/>
                </a:solidFill>
              </a:rPr>
              <a:t>de la naturaleza</a:t>
            </a:r>
          </a:p>
        </p:txBody>
      </p:sp>
      <p:sp>
        <p:nvSpPr>
          <p:cNvPr id="35850" name="Rectángulo 20"/>
          <p:cNvSpPr>
            <a:spLocks noChangeArrowheads="1"/>
          </p:cNvSpPr>
          <p:nvPr/>
        </p:nvSpPr>
        <p:spPr bwMode="auto">
          <a:xfrm>
            <a:off x="3022600" y="3765550"/>
            <a:ext cx="3068638" cy="1630363"/>
          </a:xfrm>
          <a:prstGeom prst="rect">
            <a:avLst/>
          </a:prstGeom>
          <a:noFill/>
          <a:ln w="9525">
            <a:noFill/>
            <a:miter lim="800000"/>
            <a:headEnd/>
            <a:tailEnd/>
          </a:ln>
        </p:spPr>
        <p:txBody>
          <a:bodyPr>
            <a:spAutoFit/>
          </a:bodyPr>
          <a:lstStyle/>
          <a:p>
            <a:pPr algn="ctr"/>
            <a:r>
              <a:rPr lang="es-ES" sz="2000" i="1">
                <a:solidFill>
                  <a:srgbClr val="333333"/>
                </a:solidFill>
                <a:latin typeface="helvetica" pitchFamily="34" charset="0"/>
              </a:rPr>
              <a:t>Todas las fuerzas observadas pueden explicarse en función de </a:t>
            </a:r>
            <a:r>
              <a:rPr lang="es-ES" sz="2000" b="1" i="1">
                <a:solidFill>
                  <a:srgbClr val="333333"/>
                </a:solidFill>
                <a:latin typeface="helvetica" pitchFamily="34" charset="0"/>
              </a:rPr>
              <a:t>cuatro interacciones básicas</a:t>
            </a:r>
            <a:r>
              <a:rPr lang="es-ES" sz="2000" i="1">
                <a:solidFill>
                  <a:srgbClr val="333333"/>
                </a:solidFill>
                <a:latin typeface="helvetica" pitchFamily="34" charset="0"/>
              </a:rPr>
              <a:t> </a:t>
            </a:r>
            <a:endParaRPr lang="es-ES" sz="2000" i="1">
              <a:latin typeface="Calibri" pitchFamily="34" charset="0"/>
            </a:endParaRPr>
          </a:p>
        </p:txBody>
      </p:sp>
      <p:pic>
        <p:nvPicPr>
          <p:cNvPr id="35851" name="Picture 2" descr="Resultado de imagen de fuerza gravitatoria"/>
          <p:cNvPicPr>
            <a:picLocks noChangeAspect="1" noChangeArrowheads="1"/>
          </p:cNvPicPr>
          <p:nvPr/>
        </p:nvPicPr>
        <p:blipFill>
          <a:blip r:embed="rId5"/>
          <a:srcRect/>
          <a:stretch>
            <a:fillRect/>
          </a:stretch>
        </p:blipFill>
        <p:spPr bwMode="auto">
          <a:xfrm>
            <a:off x="168275" y="1725613"/>
            <a:ext cx="2743200" cy="1722437"/>
          </a:xfrm>
          <a:prstGeom prst="rect">
            <a:avLst/>
          </a:prstGeom>
          <a:noFill/>
          <a:ln w="9525">
            <a:noFill/>
            <a:miter lim="800000"/>
            <a:headEnd/>
            <a:tailEnd/>
          </a:ln>
        </p:spPr>
      </p:pic>
      <p:pic>
        <p:nvPicPr>
          <p:cNvPr id="22" name="Imagen 21"/>
          <p:cNvPicPr>
            <a:picLocks noChangeAspect="1"/>
          </p:cNvPicPr>
          <p:nvPr/>
        </p:nvPicPr>
        <p:blipFill>
          <a:blip r:embed="rId6"/>
          <a:stretch>
            <a:fillRect/>
          </a:stretch>
        </p:blipFill>
        <p:spPr>
          <a:xfrm>
            <a:off x="6280150" y="3765550"/>
            <a:ext cx="2693988"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666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t="10648"/>
          <a:stretch/>
        </p:blipFill>
        <p:spPr>
          <a:xfrm>
            <a:off x="323528" y="1016878"/>
            <a:ext cx="5904656" cy="5841122"/>
          </a:xfrm>
          <a:prstGeom prst="rect">
            <a:avLst/>
          </a:prstGeom>
        </p:spPr>
      </p:pic>
      <p:sp>
        <p:nvSpPr>
          <p:cNvPr id="5" name="CuadroTexto 4"/>
          <p:cNvSpPr txBox="1"/>
          <p:nvPr/>
        </p:nvSpPr>
        <p:spPr>
          <a:xfrm>
            <a:off x="-12659" y="116632"/>
            <a:ext cx="8915053" cy="900246"/>
          </a:xfrm>
          <a:prstGeom prst="rect">
            <a:avLst/>
          </a:prstGeom>
          <a:noFill/>
        </p:spPr>
        <p:txBody>
          <a:bodyPr wrap="square" rtlCol="0">
            <a:spAutoFit/>
          </a:bodyPr>
          <a:lstStyle/>
          <a:p>
            <a:pPr marL="171450" indent="-171450">
              <a:buFont typeface="Arial" panose="020B0604020202020204" pitchFamily="34" charset="0"/>
              <a:buChar char="•"/>
            </a:pPr>
            <a:r>
              <a:rPr lang="es-ES" sz="1050">
                <a:solidFill>
                  <a:srgbClr val="0070C0"/>
                </a:solidFill>
              </a:rPr>
              <a:t>Tenemos que calcular el campo en P3. Lo primero dibujamos nuestros vectores </a:t>
            </a:r>
            <a:r>
              <a:rPr lang="es-ES" sz="1050" b="1">
                <a:solidFill>
                  <a:srgbClr val="0070C0"/>
                </a:solidFill>
              </a:rPr>
              <a:t>E</a:t>
            </a:r>
            <a:r>
              <a:rPr lang="es-ES" sz="1050">
                <a:solidFill>
                  <a:srgbClr val="0070C0"/>
                </a:solidFill>
              </a:rPr>
              <a:t>, los campos que crean las cargas 1 y 2 en el punto P3.</a:t>
            </a:r>
          </a:p>
          <a:p>
            <a:pPr marL="171450" indent="-171450">
              <a:buFont typeface="Arial" panose="020B0604020202020204" pitchFamily="34" charset="0"/>
              <a:buChar char="•"/>
            </a:pPr>
            <a:r>
              <a:rPr lang="es-ES" sz="1050">
                <a:solidFill>
                  <a:srgbClr val="0070C0"/>
                </a:solidFill>
              </a:rPr>
              <a:t>Sabemos que las líneas de campo </a:t>
            </a:r>
            <a:r>
              <a:rPr lang="es-ES" sz="1050" b="1">
                <a:solidFill>
                  <a:srgbClr val="0070C0"/>
                </a:solidFill>
              </a:rPr>
              <a:t>salen de las cargas + </a:t>
            </a:r>
            <a:r>
              <a:rPr lang="es-ES" sz="1050">
                <a:solidFill>
                  <a:srgbClr val="0070C0"/>
                </a:solidFill>
              </a:rPr>
              <a:t>y van en la dirección de la recta que une la carga y el punto, luego para el caso de q1 el campo va en el eje Y, sentido +j mientras que para la carga 2 tenemos componentes en el eje Y (+j) y en el eje X (-i)</a:t>
            </a:r>
          </a:p>
          <a:p>
            <a:pPr marL="171450" indent="-171450">
              <a:buFont typeface="Arial" panose="020B0604020202020204" pitchFamily="34" charset="0"/>
              <a:buChar char="•"/>
            </a:pPr>
            <a:r>
              <a:rPr lang="es-ES" sz="1050">
                <a:solidFill>
                  <a:srgbClr val="0070C0"/>
                </a:solidFill>
              </a:rPr>
              <a:t>Usamos nuestra fórmula de campo eléctrico creado por una carga puntual</a:t>
            </a:r>
          </a:p>
          <a:p>
            <a:pPr marL="171450" indent="-171450">
              <a:buFont typeface="Arial" panose="020B0604020202020204" pitchFamily="34" charset="0"/>
              <a:buChar char="•"/>
            </a:pPr>
            <a:r>
              <a:rPr lang="es-ES" sz="1050">
                <a:solidFill>
                  <a:srgbClr val="0070C0"/>
                </a:solidFill>
              </a:rPr>
              <a:t>Tenemos mucho cuidado para ver las componentes de cada vector</a:t>
            </a:r>
          </a:p>
        </p:txBody>
      </p:sp>
      <p:sp>
        <p:nvSpPr>
          <p:cNvPr id="7" name="CuadroTexto 6"/>
          <p:cNvSpPr txBox="1"/>
          <p:nvPr/>
        </p:nvSpPr>
        <p:spPr>
          <a:xfrm>
            <a:off x="7498116" y="1016878"/>
            <a:ext cx="1398781" cy="369332"/>
          </a:xfrm>
          <a:prstGeom prst="rect">
            <a:avLst/>
          </a:prstGeom>
          <a:noFill/>
        </p:spPr>
        <p:txBody>
          <a:bodyPr wrap="none" rtlCol="0">
            <a:spAutoFit/>
          </a:bodyPr>
          <a:lstStyle/>
          <a:p>
            <a:r>
              <a:rPr lang="es-ES">
                <a:solidFill>
                  <a:schemeClr val="tx1"/>
                </a:solidFill>
              </a:rPr>
              <a:t>Solución T4</a:t>
            </a:r>
          </a:p>
        </p:txBody>
      </p:sp>
    </p:spTree>
    <p:extLst>
      <p:ext uri="{BB962C8B-B14F-4D97-AF65-F5344CB8AC3E}">
        <p14:creationId xmlns:p14="http://schemas.microsoft.com/office/powerpoint/2010/main" val="2848846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88640"/>
            <a:ext cx="8229600" cy="4525963"/>
          </a:xfrm>
        </p:spPr>
        <p:txBody>
          <a:bodyPr/>
          <a:lstStyle/>
          <a:p>
            <a:pPr marL="0" indent="0">
              <a:buNone/>
            </a:pPr>
            <a:r>
              <a:rPr lang="es-ES" sz="2400"/>
              <a:t>Ejemplo T5: Calcular el campo en el punto P debido al efecto de las tres cargas señaladas en el dibujo</a:t>
            </a:r>
          </a:p>
        </p:txBody>
      </p:sp>
      <p:pic>
        <p:nvPicPr>
          <p:cNvPr id="4" name="Imagen 3"/>
          <p:cNvPicPr>
            <a:picLocks noChangeAspect="1"/>
          </p:cNvPicPr>
          <p:nvPr/>
        </p:nvPicPr>
        <p:blipFill>
          <a:blip r:embed="rId2"/>
          <a:stretch>
            <a:fillRect/>
          </a:stretch>
        </p:blipFill>
        <p:spPr>
          <a:xfrm>
            <a:off x="2843808" y="2031808"/>
            <a:ext cx="3168352" cy="2794383"/>
          </a:xfrm>
          <a:prstGeom prst="rect">
            <a:avLst/>
          </a:prstGeom>
        </p:spPr>
      </p:pic>
    </p:spTree>
    <p:extLst>
      <p:ext uri="{BB962C8B-B14F-4D97-AF65-F5344CB8AC3E}">
        <p14:creationId xmlns:p14="http://schemas.microsoft.com/office/powerpoint/2010/main" val="2982922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0733" y="612361"/>
            <a:ext cx="5472608" cy="1569660"/>
          </a:xfrm>
          <a:prstGeom prst="rect">
            <a:avLst/>
          </a:prstGeom>
        </p:spPr>
        <p:txBody>
          <a:bodyPr wrap="square">
            <a:spAutoFit/>
          </a:bodyPr>
          <a:lstStyle/>
          <a:p>
            <a:pPr algn="just"/>
            <a:r>
              <a:rPr lang="es-ES" sz="1600">
                <a:solidFill>
                  <a:schemeClr val="bg2">
                    <a:lumMod val="75000"/>
                  </a:schemeClr>
                </a:solidFill>
                <a:latin typeface="Times New Roman" panose="02020603050405020304" pitchFamily="18" charset="0"/>
                <a:cs typeface="Times New Roman" panose="02020603050405020304" pitchFamily="18" charset="0"/>
              </a:rPr>
              <a:t>Para calcular el campo eléctrico en el punto P aplicaremos el principio de superposición, por lo que primero debemos obtener el campo producido por cada una de las cargas. Antes de calcular este campo, debemos identificar el vector que va desde cada una de las cargas hasta el punto de observación P. Según el dibujo adjunto tendremos que</a:t>
            </a:r>
          </a:p>
        </p:txBody>
      </p:sp>
      <p:pic>
        <p:nvPicPr>
          <p:cNvPr id="5" name="Imagen 4"/>
          <p:cNvPicPr>
            <a:picLocks noChangeAspect="1"/>
          </p:cNvPicPr>
          <p:nvPr/>
        </p:nvPicPr>
        <p:blipFill>
          <a:blip r:embed="rId2"/>
          <a:stretch>
            <a:fillRect/>
          </a:stretch>
        </p:blipFill>
        <p:spPr>
          <a:xfrm>
            <a:off x="-1" y="2492896"/>
            <a:ext cx="6518263" cy="3672408"/>
          </a:xfrm>
          <a:prstGeom prst="rect">
            <a:avLst/>
          </a:prstGeom>
        </p:spPr>
      </p:pic>
      <p:pic>
        <p:nvPicPr>
          <p:cNvPr id="6" name="Imagen 5"/>
          <p:cNvPicPr>
            <a:picLocks noChangeAspect="1"/>
          </p:cNvPicPr>
          <p:nvPr/>
        </p:nvPicPr>
        <p:blipFill>
          <a:blip r:embed="rId3"/>
          <a:stretch>
            <a:fillRect/>
          </a:stretch>
        </p:blipFill>
        <p:spPr>
          <a:xfrm>
            <a:off x="5934075" y="0"/>
            <a:ext cx="3168352" cy="2794383"/>
          </a:xfrm>
          <a:prstGeom prst="rect">
            <a:avLst/>
          </a:prstGeom>
        </p:spPr>
      </p:pic>
      <p:sp>
        <p:nvSpPr>
          <p:cNvPr id="7" name="CuadroTexto 6"/>
          <p:cNvSpPr txBox="1"/>
          <p:nvPr/>
        </p:nvSpPr>
        <p:spPr>
          <a:xfrm>
            <a:off x="230733" y="116820"/>
            <a:ext cx="1398781" cy="369332"/>
          </a:xfrm>
          <a:prstGeom prst="rect">
            <a:avLst/>
          </a:prstGeom>
          <a:noFill/>
        </p:spPr>
        <p:txBody>
          <a:bodyPr wrap="none" rtlCol="0">
            <a:spAutoFit/>
          </a:bodyPr>
          <a:lstStyle/>
          <a:p>
            <a:r>
              <a:rPr lang="es-ES">
                <a:solidFill>
                  <a:schemeClr val="tx1"/>
                </a:solidFill>
              </a:rPr>
              <a:t>Solución T5</a:t>
            </a:r>
          </a:p>
        </p:txBody>
      </p:sp>
    </p:spTree>
    <p:extLst>
      <p:ext uri="{BB962C8B-B14F-4D97-AF65-F5344CB8AC3E}">
        <p14:creationId xmlns:p14="http://schemas.microsoft.com/office/powerpoint/2010/main" val="397537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3408"/>
            <a:ext cx="8229600" cy="1143000"/>
          </a:xfrm>
        </p:spPr>
        <p:txBody>
          <a:bodyPr/>
          <a:lstStyle/>
          <a:p>
            <a:r>
              <a:rPr lang="es-ES"/>
              <a:t>Ejercicios propuestos</a:t>
            </a:r>
          </a:p>
        </p:txBody>
      </p:sp>
      <p:sp>
        <p:nvSpPr>
          <p:cNvPr id="3" name="Marcador de contenido 2"/>
          <p:cNvSpPr>
            <a:spLocks noGrp="1"/>
          </p:cNvSpPr>
          <p:nvPr>
            <p:ph idx="1"/>
          </p:nvPr>
        </p:nvSpPr>
        <p:spPr>
          <a:xfrm>
            <a:off x="107504" y="764704"/>
            <a:ext cx="8942451" cy="4525963"/>
          </a:xfrm>
        </p:spPr>
        <p:txBody>
          <a:bodyPr/>
          <a:lstStyle/>
          <a:p>
            <a:pPr marL="0" indent="0" algn="just">
              <a:buNone/>
            </a:pPr>
            <a:r>
              <a:rPr lang="es-ES" sz="2400"/>
              <a:t>2.4) ¿Cuál es la fuerza que actúa sobre un electrón situado en un punto donde hay un campo eléctrico E=(4·10</a:t>
            </a:r>
            <a:r>
              <a:rPr lang="es-ES" sz="2400" baseline="30000"/>
              <a:t>4</a:t>
            </a:r>
            <a:r>
              <a:rPr lang="es-ES" sz="2400"/>
              <a:t> N/C) i?  </a:t>
            </a:r>
          </a:p>
          <a:p>
            <a:pPr marL="0" indent="0" algn="just">
              <a:buNone/>
            </a:pPr>
            <a:endParaRPr lang="es-ES" sz="1400"/>
          </a:p>
          <a:p>
            <a:pPr marL="0" indent="0" algn="just">
              <a:buNone/>
            </a:pPr>
            <a:r>
              <a:rPr lang="es-ES" sz="2400"/>
              <a:t>2.5) Una carga puntual q1 = +1,6nC esta colocada en un vértice de un cuadrado, de 0,5 m de lado, y una carga q2 = −2,4nC esta situada en el vértice diagonalmente opuesto del mismo  cuadrado. ¿Cual es el módulo del campo eléctrico en cualquiera de los otros dos vértices?</a:t>
            </a:r>
          </a:p>
          <a:p>
            <a:pPr marL="0" indent="0" algn="just">
              <a:buNone/>
            </a:pPr>
            <a:endParaRPr lang="es-ES" sz="1050"/>
          </a:p>
          <a:p>
            <a:pPr marL="0" indent="0">
              <a:buNone/>
            </a:pPr>
            <a:r>
              <a:rPr lang="es-ES" sz="2400"/>
              <a:t>2.6) Una carga puntual de valor </a:t>
            </a:r>
            <a:r>
              <a:rPr lang="en-US" sz="2400"/>
              <a:t>−</a:t>
            </a:r>
            <a:r>
              <a:rPr lang="es-ES" sz="2400"/>
              <a:t>5 </a:t>
            </a:r>
            <a:r>
              <a:rPr lang="en-US" sz="2400"/>
              <a:t>μ</a:t>
            </a:r>
            <a:r>
              <a:rPr lang="es-ES" sz="2400"/>
              <a:t>C está localizada en la posición x = 4 m, y= </a:t>
            </a:r>
            <a:r>
              <a:rPr lang="en-US" sz="2400"/>
              <a:t>−</a:t>
            </a:r>
            <a:r>
              <a:rPr lang="es-ES" sz="2400"/>
              <a:t>2 m. Una segunda carga puntual de valor 12 </a:t>
            </a:r>
            <a:r>
              <a:rPr lang="en-US" sz="2400"/>
              <a:t>μ</a:t>
            </a:r>
            <a:r>
              <a:rPr lang="es-ES" sz="2400"/>
              <a:t>C se localiza en x= 1 m, y = 2 m. </a:t>
            </a:r>
          </a:p>
          <a:p>
            <a:pPr marL="0" indent="0">
              <a:buNone/>
            </a:pPr>
            <a:r>
              <a:rPr lang="es-ES" sz="2400"/>
              <a:t>(a) Calcular la magnitud y dirección del campo eléctrico en la posición x = </a:t>
            </a:r>
            <a:r>
              <a:rPr lang="en-US" sz="2400"/>
              <a:t>−</a:t>
            </a:r>
            <a:r>
              <a:rPr lang="es-ES" sz="2400"/>
              <a:t>1 m, y = 0.</a:t>
            </a:r>
          </a:p>
          <a:p>
            <a:pPr marL="0" indent="0">
              <a:buNone/>
            </a:pPr>
            <a:r>
              <a:rPr lang="es-ES" sz="2400"/>
              <a:t>(b) Calcular la magnitud y dirección de la Fuerza que experimenta un electrón situado en x = </a:t>
            </a:r>
            <a:r>
              <a:rPr lang="en-US" sz="2400"/>
              <a:t>−</a:t>
            </a:r>
            <a:r>
              <a:rPr lang="es-ES" sz="2400"/>
              <a:t>1 m, y = 0.</a:t>
            </a:r>
          </a:p>
          <a:p>
            <a:pPr marL="0" indent="0" algn="just">
              <a:buNone/>
            </a:pPr>
            <a:endParaRPr lang="es-ES" sz="2400"/>
          </a:p>
        </p:txBody>
      </p:sp>
    </p:spTree>
    <p:extLst>
      <p:ext uri="{BB962C8B-B14F-4D97-AF65-F5344CB8AC3E}">
        <p14:creationId xmlns:p14="http://schemas.microsoft.com/office/powerpoint/2010/main" val="3943204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105561"/>
            <a:ext cx="7992888" cy="1323439"/>
          </a:xfrm>
          <a:prstGeom prst="rect">
            <a:avLst/>
          </a:prstGeom>
          <a:noFill/>
        </p:spPr>
        <p:txBody>
          <a:bodyPr wrap="square" rtlCol="0">
            <a:spAutoFit/>
          </a:bodyPr>
          <a:lstStyle/>
          <a:p>
            <a:pPr algn="ctr"/>
            <a:r>
              <a:rPr lang="en-US" sz="4000">
                <a:solidFill>
                  <a:schemeClr val="tx1"/>
                </a:solidFill>
              </a:rPr>
              <a:t>2.4- POTENCIAL ELECTROSTÁTICO</a:t>
            </a:r>
            <a:endParaRPr lang="en-US" sz="4000" b="1" i="1">
              <a:solidFill>
                <a:schemeClr val="tx1"/>
              </a:solidFill>
            </a:endParaRPr>
          </a:p>
        </p:txBody>
      </p:sp>
    </p:spTree>
    <p:extLst>
      <p:ext uri="{BB962C8B-B14F-4D97-AF65-F5344CB8AC3E}">
        <p14:creationId xmlns:p14="http://schemas.microsoft.com/office/powerpoint/2010/main" val="28904591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66018"/>
            <a:ext cx="8507288" cy="4525963"/>
          </a:xfrm>
        </p:spPr>
        <p:txBody>
          <a:bodyPr/>
          <a:lstStyle/>
          <a:p>
            <a:r>
              <a:rPr lang="es-ES" sz="2400"/>
              <a:t>La </a:t>
            </a:r>
            <a:r>
              <a:rPr lang="es-ES" sz="2400">
                <a:solidFill>
                  <a:schemeClr val="accent2">
                    <a:lumMod val="75000"/>
                  </a:schemeClr>
                </a:solidFill>
              </a:rPr>
              <a:t>ley de Coulomb </a:t>
            </a:r>
            <a:r>
              <a:rPr lang="es-ES" sz="2400"/>
              <a:t>es formalmente igual a la ley de Gravitación Universal de Newton, que permite calcular la fuerza de atracción entre dos masas. Al igual que esta última, </a:t>
            </a:r>
            <a:r>
              <a:rPr lang="es-ES" sz="2400" i="1">
                <a:solidFill>
                  <a:schemeClr val="accent2">
                    <a:lumMod val="75000"/>
                  </a:schemeClr>
                </a:solidFill>
              </a:rPr>
              <a:t>la fuerza electrostática dada por la ley de Coulomb es una </a:t>
            </a:r>
            <a:r>
              <a:rPr lang="es-ES" sz="2400" i="1">
                <a:solidFill>
                  <a:srgbClr val="FF0000"/>
                </a:solidFill>
              </a:rPr>
              <a:t>fuerza conservativa</a:t>
            </a:r>
            <a:r>
              <a:rPr lang="es-ES" sz="2400"/>
              <a:t>. </a:t>
            </a:r>
          </a:p>
          <a:p>
            <a:pPr marL="0" indent="0">
              <a:buNone/>
            </a:pPr>
            <a:r>
              <a:rPr lang="es-ES" sz="2400"/>
              <a:t>¿Qué implicaciones tiene esto?</a:t>
            </a:r>
          </a:p>
          <a:p>
            <a:r>
              <a:rPr lang="es-ES" sz="2400">
                <a:solidFill>
                  <a:srgbClr val="00B050"/>
                </a:solidFill>
              </a:rPr>
              <a:t>El trabajo es independiente de la trayectoria </a:t>
            </a:r>
            <a:r>
              <a:rPr lang="es-ES" sz="2400"/>
              <a:t>y se puede calcular a partir de una </a:t>
            </a:r>
            <a:r>
              <a:rPr lang="es-ES" sz="2400">
                <a:solidFill>
                  <a:srgbClr val="FF0000"/>
                </a:solidFill>
              </a:rPr>
              <a:t>función escalar </a:t>
            </a:r>
            <a:r>
              <a:rPr lang="es-ES" sz="2400"/>
              <a:t>denominada </a:t>
            </a:r>
            <a:r>
              <a:rPr lang="es-ES" sz="2400" b="1"/>
              <a:t>energía potencia electrostática</a:t>
            </a:r>
            <a:r>
              <a:rPr lang="es-ES" sz="2400"/>
              <a:t> </a:t>
            </a:r>
            <a:r>
              <a:rPr lang="es-ES" sz="2400" i="1"/>
              <a:t>U</a:t>
            </a:r>
            <a:r>
              <a:rPr lang="es-ES" sz="2400"/>
              <a:t>.</a:t>
            </a:r>
          </a:p>
          <a:p>
            <a:pPr marL="0" indent="0">
              <a:buNone/>
            </a:pPr>
            <a:endParaRPr lang="es-ES"/>
          </a:p>
        </p:txBody>
      </p:sp>
      <p:sp>
        <p:nvSpPr>
          <p:cNvPr id="9"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a:t>
            </a:r>
            <a:endParaRPr lang="es-ES" kern="0">
              <a:solidFill>
                <a:schemeClr val="bg1"/>
              </a:solidFill>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894498531"/>
              </p:ext>
            </p:extLst>
          </p:nvPr>
        </p:nvGraphicFramePr>
        <p:xfrm>
          <a:off x="5446340" y="5122757"/>
          <a:ext cx="3624139" cy="918395"/>
        </p:xfrm>
        <a:graphic>
          <a:graphicData uri="http://schemas.openxmlformats.org/presentationml/2006/ole">
            <mc:AlternateContent xmlns:mc="http://schemas.openxmlformats.org/markup-compatibility/2006">
              <mc:Choice xmlns:v="urn:schemas-microsoft-com:vml" Requires="v">
                <p:oleObj name="OpenOffice.org" r:id="rId2" imgW="1239120" imgH="312480" progId="opendocument.MathDocument.1">
                  <p:embed/>
                </p:oleObj>
              </mc:Choice>
              <mc:Fallback>
                <p:oleObj name="OpenOffice.org" r:id="rId2" imgW="1239120" imgH="312480" progId="opendocument.MathDocument.1">
                  <p:embed/>
                  <p:pic>
                    <p:nvPicPr>
                      <p:cNvPr id="1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40" y="5122757"/>
                        <a:ext cx="3624139" cy="918395"/>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1571093"/>
              </p:ext>
            </p:extLst>
          </p:nvPr>
        </p:nvGraphicFramePr>
        <p:xfrm>
          <a:off x="107504" y="5367945"/>
          <a:ext cx="4250948" cy="648072"/>
        </p:xfrm>
        <a:graphic>
          <a:graphicData uri="http://schemas.openxmlformats.org/presentationml/2006/ole">
            <mc:AlternateContent xmlns:mc="http://schemas.openxmlformats.org/markup-compatibility/2006">
              <mc:Choice xmlns:v="urn:schemas-microsoft-com:vml" Requires="v">
                <p:oleObj name="OpenOffice.org" r:id="rId4" imgW="1195560" imgH="181080" progId="opendocument.MathDocument.1">
                  <p:embed/>
                </p:oleObj>
              </mc:Choice>
              <mc:Fallback>
                <p:oleObj name="OpenOffice.org" r:id="rId4" imgW="1195560" imgH="181080" progId="opendocument.MathDocument.1">
                  <p:embed/>
                  <p:pic>
                    <p:nvPicPr>
                      <p:cNvPr id="1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367945"/>
                        <a:ext cx="4250948" cy="648072"/>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2" name="Flecha izquierda y derecha 11"/>
          <p:cNvSpPr/>
          <p:nvPr/>
        </p:nvSpPr>
        <p:spPr>
          <a:xfrm>
            <a:off x="4542356" y="5475957"/>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6629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1020" y="4118209"/>
            <a:ext cx="7061956" cy="2189586"/>
          </a:xfrm>
          <a:prstGeom prst="rect">
            <a:avLst/>
          </a:prstGeom>
        </p:spPr>
      </p:pic>
      <p:sp>
        <p:nvSpPr>
          <p:cNvPr id="3" name="CuadroTexto 2"/>
          <p:cNvSpPr txBox="1"/>
          <p:nvPr/>
        </p:nvSpPr>
        <p:spPr>
          <a:xfrm>
            <a:off x="534380" y="1046143"/>
            <a:ext cx="8075240" cy="461665"/>
          </a:xfrm>
          <a:prstGeom prst="rect">
            <a:avLst/>
          </a:prstGeom>
          <a:noFill/>
        </p:spPr>
        <p:txBody>
          <a:bodyPr wrap="square" rtlCol="0">
            <a:spAutoFit/>
          </a:bodyPr>
          <a:lstStyle/>
          <a:p>
            <a:r>
              <a:rPr lang="es-ES" sz="2400">
                <a:solidFill>
                  <a:srgbClr val="00B050"/>
                </a:solidFill>
              </a:rPr>
              <a:t>Analogías entre magnitudes gravitatorias y electrostáticas</a:t>
            </a:r>
          </a:p>
        </p:txBody>
      </p:sp>
      <p:sp>
        <p:nvSpPr>
          <p:cNvPr id="9"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a:t>
            </a:r>
            <a:endParaRPr lang="es-ES" kern="0">
              <a:solidFill>
                <a:schemeClr val="bg1"/>
              </a:solidFill>
            </a:endParaRPr>
          </a:p>
        </p:txBody>
      </p:sp>
      <p:pic>
        <p:nvPicPr>
          <p:cNvPr id="11" name="Imagen 10"/>
          <p:cNvPicPr>
            <a:picLocks noChangeAspect="1"/>
          </p:cNvPicPr>
          <p:nvPr/>
        </p:nvPicPr>
        <p:blipFill rotWithShape="1">
          <a:blip r:embed="rId3"/>
          <a:srcRect t="13547"/>
          <a:stretch/>
        </p:blipFill>
        <p:spPr>
          <a:xfrm>
            <a:off x="728661" y="1507808"/>
            <a:ext cx="7686675" cy="2610401"/>
          </a:xfrm>
          <a:prstGeom prst="rect">
            <a:avLst/>
          </a:prstGeom>
        </p:spPr>
      </p:pic>
    </p:spTree>
    <p:extLst>
      <p:ext uri="{BB962C8B-B14F-4D97-AF65-F5344CB8AC3E}">
        <p14:creationId xmlns:p14="http://schemas.microsoft.com/office/powerpoint/2010/main" val="3483227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897" y="933263"/>
            <a:ext cx="8424936" cy="1476002"/>
          </a:xfrm>
        </p:spPr>
        <p:txBody>
          <a:bodyPr/>
          <a:lstStyle/>
          <a:p>
            <a:pP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latin typeface="Calibri" panose="020F0502020204030204" pitchFamily="34" charset="0"/>
                <a:cs typeface="Calibri" panose="020F0502020204030204" pitchFamily="34" charset="0"/>
              </a:rPr>
              <a:t>Partimos del concepto de </a:t>
            </a:r>
            <a:r>
              <a:rPr lang="es-ES" sz="2400" i="1">
                <a:solidFill>
                  <a:srgbClr val="FF0000"/>
                </a:solidFill>
                <a:latin typeface="Calibri" panose="020F0502020204030204" pitchFamily="34" charset="0"/>
                <a:cs typeface="Calibri" panose="020F0502020204030204" pitchFamily="34" charset="0"/>
              </a:rPr>
              <a:t>trabajo</a:t>
            </a:r>
            <a:r>
              <a:rPr lang="es-ES" sz="2400">
                <a:solidFill>
                  <a:srgbClr val="000099"/>
                </a:solidFill>
                <a:latin typeface="Calibri" panose="020F0502020204030204" pitchFamily="34" charset="0"/>
                <a:cs typeface="Calibri" panose="020F0502020204030204" pitchFamily="34" charset="0"/>
              </a:rPr>
              <a:t> </a:t>
            </a:r>
            <a:r>
              <a:rPr lang="es-ES" sz="2400" i="1">
                <a:solidFill>
                  <a:srgbClr val="000099"/>
                </a:solidFill>
                <a:latin typeface="Calibri" panose="020F0502020204030204" pitchFamily="34" charset="0"/>
                <a:cs typeface="Calibri" panose="020F0502020204030204" pitchFamily="34" charset="0"/>
              </a:rPr>
              <a:t>W</a:t>
            </a:r>
            <a:r>
              <a:rPr lang="es-ES" sz="2400">
                <a:solidFill>
                  <a:srgbClr val="000099"/>
                </a:solidFill>
                <a:latin typeface="Calibri" panose="020F0502020204030204" pitchFamily="34" charset="0"/>
                <a:cs typeface="Calibri" panose="020F0502020204030204" pitchFamily="34" charset="0"/>
              </a:rPr>
              <a:t>.</a:t>
            </a:r>
          </a:p>
          <a:p>
            <a:pPr marL="0" inden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i="1">
                <a:latin typeface="Calibri" panose="020F0502020204030204" pitchFamily="34" charset="0"/>
                <a:cs typeface="Calibri" panose="020F0502020204030204" pitchFamily="34" charset="0"/>
              </a:rPr>
              <a:t>El trabajo W  realizado por una fuerza </a:t>
            </a:r>
            <a:r>
              <a:rPr lang="es-ES" sz="2400" b="1" i="1">
                <a:latin typeface="Calibri" panose="020F0502020204030204" pitchFamily="34" charset="0"/>
                <a:cs typeface="Calibri" panose="020F0502020204030204" pitchFamily="34" charset="0"/>
              </a:rPr>
              <a:t>F</a:t>
            </a:r>
            <a:r>
              <a:rPr lang="es-ES" sz="2400" i="1">
                <a:latin typeface="Calibri" panose="020F0502020204030204" pitchFamily="34" charset="0"/>
                <a:cs typeface="Calibri" panose="020F0502020204030204" pitchFamily="34" charset="0"/>
              </a:rPr>
              <a:t> se define como</a:t>
            </a:r>
            <a:r>
              <a:rPr lang="es-ES">
                <a:solidFill>
                  <a:srgbClr val="000099"/>
                </a:solidFill>
                <a:latin typeface="Calibri" panose="020F0502020204030204" pitchFamily="34" charset="0"/>
                <a:cs typeface="Calibri" panose="020F0502020204030204" pitchFamily="34" charset="0"/>
              </a:rPr>
              <a:t> </a:t>
            </a:r>
            <a:r>
              <a:rPr lang="es-ES" sz="2400" i="1">
                <a:latin typeface="Calibri" panose="020F0502020204030204" pitchFamily="34" charset="0"/>
                <a:cs typeface="Calibri" panose="020F0502020204030204" pitchFamily="34" charset="0"/>
              </a:rPr>
              <a:t>el producto escalar de la fuerza por el desplazamiento</a:t>
            </a:r>
          </a:p>
          <a:p>
            <a:pPr marL="0" indent="0">
              <a:buNone/>
            </a:pPr>
            <a:endParaRPr lang="es-ES">
              <a:latin typeface="Calibri" panose="020F0502020204030204" pitchFamily="34" charset="0"/>
              <a:cs typeface="Calibri" panose="020F0502020204030204" pitchFamily="34" charset="0"/>
            </a:endParaRPr>
          </a:p>
        </p:txBody>
      </p:sp>
      <p:graphicFrame>
        <p:nvGraphicFramePr>
          <p:cNvPr id="4" name="5 Objeto"/>
          <p:cNvGraphicFramePr>
            <a:graphicFrameLocks noChangeAspect="1"/>
          </p:cNvGraphicFramePr>
          <p:nvPr>
            <p:extLst>
              <p:ext uri="{D42A27DB-BD31-4B8C-83A1-F6EECF244321}">
                <p14:modId xmlns:p14="http://schemas.microsoft.com/office/powerpoint/2010/main" val="374708746"/>
              </p:ext>
            </p:extLst>
          </p:nvPr>
        </p:nvGraphicFramePr>
        <p:xfrm>
          <a:off x="2771801" y="2409265"/>
          <a:ext cx="2880320" cy="832486"/>
        </p:xfrm>
        <a:graphic>
          <a:graphicData uri="http://schemas.openxmlformats.org/presentationml/2006/ole">
            <mc:AlternateContent xmlns:mc="http://schemas.openxmlformats.org/markup-compatibility/2006">
              <mc:Choice xmlns:v="urn:schemas-microsoft-com:vml" Requires="v">
                <p:oleObj name="OpenOffice.org" r:id="rId2" imgW="1083600" imgH="312480" progId="opendocument.MathDocument.1">
                  <p:embed/>
                </p:oleObj>
              </mc:Choice>
              <mc:Fallback>
                <p:oleObj name="OpenOffice.org" r:id="rId2" imgW="1083600" imgH="312480" progId="opendocument.MathDocument.1">
                  <p:embed/>
                  <p:pic>
                    <p:nvPicPr>
                      <p:cNvPr id="4" name="5 Obj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1" y="2409265"/>
                        <a:ext cx="2880320" cy="832486"/>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1"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a:t>
            </a:r>
            <a:endParaRPr lang="es-ES" kern="0">
              <a:solidFill>
                <a:schemeClr val="bg1"/>
              </a:solidFill>
            </a:endParaRPr>
          </a:p>
        </p:txBody>
      </p:sp>
      <p:sp>
        <p:nvSpPr>
          <p:cNvPr id="8" name="Rectángulo 7"/>
          <p:cNvSpPr/>
          <p:nvPr/>
        </p:nvSpPr>
        <p:spPr>
          <a:xfrm>
            <a:off x="44698" y="3353266"/>
            <a:ext cx="9103383" cy="2800767"/>
          </a:xfrm>
          <a:prstGeom prst="rect">
            <a:avLst/>
          </a:prstGeom>
        </p:spPr>
        <p:txBody>
          <a:bodyPr wrap="square">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latin typeface="Calibri" panose="020F0502020204030204" pitchFamily="34" charset="0"/>
                <a:cs typeface="Calibri" panose="020F0502020204030204" pitchFamily="34" charset="0"/>
              </a:rPr>
              <a:t> Si el campo de fuerzas </a:t>
            </a:r>
            <a:r>
              <a:rPr lang="es-ES" sz="2200" b="1" i="1" dirty="0">
                <a:solidFill>
                  <a:srgbClr val="000099"/>
                </a:solidFill>
                <a:latin typeface="Calibri" panose="020F0502020204030204" pitchFamily="34" charset="0"/>
                <a:cs typeface="Calibri" panose="020F0502020204030204" pitchFamily="34" charset="0"/>
              </a:rPr>
              <a:t>F</a:t>
            </a:r>
            <a:r>
              <a:rPr lang="es-ES" sz="2200" dirty="0">
                <a:solidFill>
                  <a:srgbClr val="000099"/>
                </a:solidFill>
                <a:latin typeface="Calibri" panose="020F0502020204030204" pitchFamily="34" charset="0"/>
                <a:cs typeface="Calibri" panose="020F0502020204030204" pitchFamily="34" charset="0"/>
              </a:rPr>
              <a:t> es </a:t>
            </a:r>
            <a:r>
              <a:rPr lang="es-ES" sz="2200" i="1" dirty="0">
                <a:solidFill>
                  <a:srgbClr val="FF0000"/>
                </a:solidFill>
                <a:latin typeface="Calibri" panose="020F0502020204030204" pitchFamily="34" charset="0"/>
                <a:cs typeface="Calibri" panose="020F0502020204030204" pitchFamily="34" charset="0"/>
              </a:rPr>
              <a:t>conservativo</a:t>
            </a:r>
            <a:r>
              <a:rPr lang="es-ES" sz="2200" dirty="0">
                <a:solidFill>
                  <a:srgbClr val="000099"/>
                </a:solidFill>
                <a:latin typeface="Calibri" panose="020F0502020204030204" pitchFamily="34" charset="0"/>
                <a:cs typeface="Calibri" panose="020F0502020204030204" pitchFamily="34" charset="0"/>
              </a:rPr>
              <a:t>, el trabajo </a:t>
            </a:r>
            <a:r>
              <a:rPr lang="es-ES" sz="2200" b="1" i="1" dirty="0" err="1">
                <a:solidFill>
                  <a:srgbClr val="000099"/>
                </a:solidFill>
                <a:latin typeface="Calibri" panose="020F0502020204030204" pitchFamily="34" charset="0"/>
                <a:cs typeface="Calibri" panose="020F0502020204030204" pitchFamily="34" charset="0"/>
              </a:rPr>
              <a:t>W</a:t>
            </a:r>
            <a:r>
              <a:rPr lang="es-ES" sz="2200" b="1" i="1" baseline="-25000" dirty="0" err="1">
                <a:solidFill>
                  <a:srgbClr val="000099"/>
                </a:solidFill>
                <a:latin typeface="Calibri" panose="020F0502020204030204" pitchFamily="34" charset="0"/>
                <a:cs typeface="Calibri" panose="020F0502020204030204" pitchFamily="34" charset="0"/>
              </a:rPr>
              <a:t>ab</a:t>
            </a:r>
            <a:r>
              <a:rPr lang="es-ES" sz="2200" dirty="0">
                <a:solidFill>
                  <a:srgbClr val="000099"/>
                </a:solidFill>
                <a:latin typeface="Calibri" panose="020F0502020204030204" pitchFamily="34" charset="0"/>
                <a:cs typeface="Calibri" panose="020F0502020204030204" pitchFamily="34" charset="0"/>
              </a:rPr>
              <a:t> </a:t>
            </a:r>
            <a:r>
              <a:rPr lang="es-ES" sz="2200" i="1" dirty="0">
                <a:solidFill>
                  <a:srgbClr val="FF0000"/>
                </a:solidFill>
                <a:latin typeface="Calibri" panose="020F0502020204030204" pitchFamily="34" charset="0"/>
                <a:cs typeface="Calibri" panose="020F0502020204030204" pitchFamily="34" charset="0"/>
              </a:rPr>
              <a:t>no depende del camino</a:t>
            </a:r>
            <a:r>
              <a:rPr lang="es-ES" sz="2200" dirty="0">
                <a:solidFill>
                  <a:srgbClr val="000099"/>
                </a:solidFill>
                <a:latin typeface="Calibri" panose="020F0502020204030204" pitchFamily="34" charset="0"/>
                <a:cs typeface="Calibri" panose="020F0502020204030204" pitchFamily="34" charset="0"/>
              </a:rPr>
              <a:t>, sino </a:t>
            </a:r>
            <a:r>
              <a:rPr lang="es-ES" sz="2200" i="1" dirty="0">
                <a:solidFill>
                  <a:srgbClr val="FF0000"/>
                </a:solidFill>
                <a:latin typeface="Calibri" panose="020F0502020204030204" pitchFamily="34" charset="0"/>
                <a:cs typeface="Calibri" panose="020F0502020204030204" pitchFamily="34" charset="0"/>
              </a:rPr>
              <a:t>sólo de los puntos inicial</a:t>
            </a:r>
            <a:r>
              <a:rPr lang="es-ES" sz="2200" dirty="0">
                <a:solidFill>
                  <a:srgbClr val="000099"/>
                </a:solidFill>
                <a:latin typeface="Calibri" panose="020F0502020204030204" pitchFamily="34" charset="0"/>
                <a:cs typeface="Calibri" panose="020F0502020204030204" pitchFamily="34" charset="0"/>
              </a:rPr>
              <a:t> </a:t>
            </a:r>
            <a:r>
              <a:rPr lang="es-ES" sz="2200" b="1" i="1" dirty="0" err="1">
                <a:solidFill>
                  <a:srgbClr val="000099"/>
                </a:solidFill>
                <a:latin typeface="Calibri" panose="020F0502020204030204" pitchFamily="34" charset="0"/>
                <a:cs typeface="Calibri" panose="020F0502020204030204" pitchFamily="34" charset="0"/>
              </a:rPr>
              <a:t>r</a:t>
            </a:r>
            <a:r>
              <a:rPr lang="es-ES" sz="2200" b="1" i="1" baseline="-25000" dirty="0" err="1">
                <a:solidFill>
                  <a:srgbClr val="000099"/>
                </a:solidFill>
                <a:latin typeface="Calibri" panose="020F0502020204030204" pitchFamily="34" charset="0"/>
                <a:cs typeface="Calibri" panose="020F0502020204030204" pitchFamily="34" charset="0"/>
              </a:rPr>
              <a:t>a</a:t>
            </a:r>
            <a:r>
              <a:rPr lang="es-ES" sz="2200" dirty="0">
                <a:solidFill>
                  <a:srgbClr val="000099"/>
                </a:solidFill>
                <a:latin typeface="Calibri" panose="020F0502020204030204" pitchFamily="34" charset="0"/>
                <a:cs typeface="Calibri" panose="020F0502020204030204" pitchFamily="34" charset="0"/>
              </a:rPr>
              <a:t> </a:t>
            </a:r>
            <a:r>
              <a:rPr lang="es-ES" sz="2200" i="1" dirty="0">
                <a:solidFill>
                  <a:srgbClr val="FF0000"/>
                </a:solidFill>
                <a:latin typeface="Calibri" panose="020F0502020204030204" pitchFamily="34" charset="0"/>
                <a:cs typeface="Calibri" panose="020F0502020204030204" pitchFamily="34" charset="0"/>
              </a:rPr>
              <a:t>y final</a:t>
            </a:r>
            <a:r>
              <a:rPr lang="es-ES" sz="2200" dirty="0">
                <a:solidFill>
                  <a:srgbClr val="000099"/>
                </a:solidFill>
                <a:latin typeface="Calibri" panose="020F0502020204030204" pitchFamily="34" charset="0"/>
                <a:cs typeface="Calibri" panose="020F0502020204030204" pitchFamily="34" charset="0"/>
              </a:rPr>
              <a:t> </a:t>
            </a:r>
            <a:r>
              <a:rPr lang="es-ES" sz="2200" b="1" i="1" dirty="0" err="1">
                <a:solidFill>
                  <a:srgbClr val="000099"/>
                </a:solidFill>
                <a:latin typeface="Calibri" panose="020F0502020204030204" pitchFamily="34" charset="0"/>
                <a:cs typeface="Calibri" panose="020F0502020204030204" pitchFamily="34" charset="0"/>
              </a:rPr>
              <a:t>r</a:t>
            </a:r>
            <a:r>
              <a:rPr lang="es-ES" sz="2200" b="1" i="1" baseline="-25000" dirty="0" err="1">
                <a:solidFill>
                  <a:srgbClr val="000099"/>
                </a:solidFill>
                <a:latin typeface="Calibri" panose="020F0502020204030204" pitchFamily="34" charset="0"/>
                <a:cs typeface="Calibri" panose="020F0502020204030204" pitchFamily="34" charset="0"/>
              </a:rPr>
              <a:t>b</a:t>
            </a:r>
            <a:r>
              <a:rPr lang="es-ES" sz="2200" dirty="0">
                <a:solidFill>
                  <a:srgbClr val="000099"/>
                </a:solidFill>
                <a:latin typeface="Calibri" panose="020F0502020204030204" pitchFamily="34" charset="0"/>
                <a:cs typeface="Calibri" panose="020F0502020204030204" pitchFamily="34" charset="0"/>
              </a:rPr>
              <a:t>. </a:t>
            </a:r>
          </a:p>
          <a:p>
            <a:pPr marL="457200" lvl="1" indent="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latin typeface="Calibri" panose="020F0502020204030204" pitchFamily="34" charset="0"/>
              <a:cs typeface="Calibri" panose="020F0502020204030204" pitchFamily="34" charset="0"/>
            </a:endParaRPr>
          </a:p>
          <a:p>
            <a:pPr marL="457200" lvl="1" indent="0">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latin typeface="Calibri" panose="020F0502020204030204" pitchFamily="34" charset="0"/>
                <a:cs typeface="Calibri" panose="020F0502020204030204" pitchFamily="34" charset="0"/>
                <a:sym typeface="Wingdings" panose="05000000000000000000" pitchFamily="2" charset="2"/>
              </a:rPr>
              <a:t> </a:t>
            </a:r>
            <a:r>
              <a:rPr lang="es-ES" sz="2200" dirty="0">
                <a:solidFill>
                  <a:srgbClr val="00B050"/>
                </a:solidFill>
                <a:latin typeface="Calibri" panose="020F0502020204030204" pitchFamily="34" charset="0"/>
                <a:cs typeface="Calibri" panose="020F0502020204030204" pitchFamily="34" charset="0"/>
              </a:rPr>
              <a:t>recordemos</a:t>
            </a:r>
            <a:r>
              <a:rPr lang="es-ES" sz="2200" dirty="0">
                <a:solidFill>
                  <a:srgbClr val="000099"/>
                </a:solidFill>
                <a:latin typeface="Calibri" panose="020F0502020204030204" pitchFamily="34" charset="0"/>
                <a:cs typeface="Calibri" panose="020F0502020204030204" pitchFamily="34" charset="0"/>
              </a:rPr>
              <a:t>: un criterio es:</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dirty="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dirty="0">
                <a:solidFill>
                  <a:srgbClr val="000099"/>
                </a:solidFill>
                <a:latin typeface="Calibri" panose="020F0502020204030204" pitchFamily="34" charset="0"/>
                <a:cs typeface="Calibri" panose="020F0502020204030204" pitchFamily="34" charset="0"/>
              </a:rPr>
              <a:t> En ese caso, se puede definir una </a:t>
            </a:r>
            <a:r>
              <a:rPr lang="es-ES" sz="2200" i="1" dirty="0">
                <a:solidFill>
                  <a:srgbClr val="FF0000"/>
                </a:solidFill>
                <a:latin typeface="Calibri" panose="020F0502020204030204" pitchFamily="34" charset="0"/>
                <a:cs typeface="Calibri" panose="020F0502020204030204" pitchFamily="34" charset="0"/>
              </a:rPr>
              <a:t>función escalar de las coordenadas</a:t>
            </a:r>
            <a:r>
              <a:rPr lang="es-ES" sz="2200" dirty="0">
                <a:solidFill>
                  <a:srgbClr val="000099"/>
                </a:solidFill>
                <a:latin typeface="Calibri" panose="020F0502020204030204" pitchFamily="34" charset="0"/>
                <a:cs typeface="Calibri" panose="020F0502020204030204" pitchFamily="34" charset="0"/>
              </a:rPr>
              <a:t>, llamada </a:t>
            </a:r>
            <a:r>
              <a:rPr lang="es-ES" sz="2200" i="1" dirty="0">
                <a:solidFill>
                  <a:srgbClr val="FF0000"/>
                </a:solidFill>
                <a:latin typeface="Calibri" panose="020F0502020204030204" pitchFamily="34" charset="0"/>
                <a:cs typeface="Calibri" panose="020F0502020204030204" pitchFamily="34" charset="0"/>
              </a:rPr>
              <a:t>energía potencial</a:t>
            </a:r>
            <a:r>
              <a:rPr lang="es-ES" sz="2200" dirty="0">
                <a:solidFill>
                  <a:srgbClr val="FF0000"/>
                </a:solidFill>
                <a:latin typeface="Calibri" panose="020F0502020204030204" pitchFamily="34" charset="0"/>
                <a:cs typeface="Calibri" panose="020F0502020204030204" pitchFamily="34" charset="0"/>
              </a:rPr>
              <a:t> </a:t>
            </a:r>
            <a:r>
              <a:rPr lang="es-ES" sz="2200" i="1" dirty="0">
                <a:solidFill>
                  <a:srgbClr val="000099"/>
                </a:solidFill>
                <a:latin typeface="Calibri" panose="020F0502020204030204" pitchFamily="34" charset="0"/>
                <a:cs typeface="Calibri" panose="020F0502020204030204" pitchFamily="34" charset="0"/>
              </a:rPr>
              <a:t>U(</a:t>
            </a:r>
            <a:r>
              <a:rPr lang="es-ES" sz="2200" b="1" i="1" dirty="0">
                <a:solidFill>
                  <a:srgbClr val="000099"/>
                </a:solidFill>
                <a:latin typeface="Calibri" panose="020F0502020204030204" pitchFamily="34" charset="0"/>
                <a:cs typeface="Calibri" panose="020F0502020204030204" pitchFamily="34" charset="0"/>
              </a:rPr>
              <a:t>r</a:t>
            </a:r>
            <a:r>
              <a:rPr lang="es-ES" sz="2200" i="1" dirty="0">
                <a:solidFill>
                  <a:srgbClr val="000099"/>
                </a:solidFill>
                <a:latin typeface="Calibri" panose="020F0502020204030204" pitchFamily="34" charset="0"/>
                <a:cs typeface="Calibri" panose="020F0502020204030204" pitchFamily="34" charset="0"/>
              </a:rPr>
              <a:t>)</a:t>
            </a:r>
            <a:r>
              <a:rPr lang="es-ES" sz="2200" dirty="0">
                <a:solidFill>
                  <a:srgbClr val="000099"/>
                </a:solidFill>
                <a:latin typeface="Calibri" panose="020F0502020204030204" pitchFamily="34" charset="0"/>
                <a:cs typeface="Calibri" panose="020F0502020204030204" pitchFamily="34" charset="0"/>
              </a:rPr>
              <a:t> asociada a ese campo de fuerzas, cuyo </a:t>
            </a:r>
            <a:r>
              <a:rPr lang="es-ES" sz="2200" i="1" dirty="0">
                <a:solidFill>
                  <a:srgbClr val="FF0000"/>
                </a:solidFill>
                <a:latin typeface="Calibri" panose="020F0502020204030204" pitchFamily="34" charset="0"/>
                <a:cs typeface="Calibri" panose="020F0502020204030204" pitchFamily="34" charset="0"/>
              </a:rPr>
              <a:t>gradiente</a:t>
            </a:r>
            <a:r>
              <a:rPr lang="es-ES" sz="2200" dirty="0">
                <a:solidFill>
                  <a:srgbClr val="000099"/>
                </a:solidFill>
                <a:latin typeface="Calibri" panose="020F0502020204030204" pitchFamily="34" charset="0"/>
                <a:cs typeface="Calibri" panose="020F0502020204030204" pitchFamily="34" charset="0"/>
              </a:rPr>
              <a:t> (negativo) es la fuerza </a:t>
            </a:r>
            <a:r>
              <a:rPr lang="es-ES" sz="2200" b="1" i="1" dirty="0">
                <a:solidFill>
                  <a:srgbClr val="000099"/>
                </a:solidFill>
                <a:latin typeface="Calibri" panose="020F0502020204030204" pitchFamily="34" charset="0"/>
                <a:cs typeface="Calibri" panose="020F0502020204030204" pitchFamily="34" charset="0"/>
              </a:rPr>
              <a:t>F</a:t>
            </a:r>
            <a:r>
              <a:rPr lang="es-ES" sz="2200" dirty="0">
                <a:solidFill>
                  <a:srgbClr val="000099"/>
                </a:solidFill>
                <a:latin typeface="Calibri" panose="020F0502020204030204" pitchFamily="34" charset="0"/>
                <a:cs typeface="Calibri" panose="020F0502020204030204" pitchFamily="34" charset="0"/>
              </a:rPr>
              <a:t>: </a:t>
            </a:r>
          </a:p>
        </p:txBody>
      </p:sp>
      <p:graphicFrame>
        <p:nvGraphicFramePr>
          <p:cNvPr id="12" name="Object 5"/>
          <p:cNvGraphicFramePr>
            <a:graphicFrameLocks noChangeAspect="1"/>
          </p:cNvGraphicFramePr>
          <p:nvPr>
            <p:extLst>
              <p:ext uri="{D42A27DB-BD31-4B8C-83A1-F6EECF244321}">
                <p14:modId xmlns:p14="http://schemas.microsoft.com/office/powerpoint/2010/main" val="3839855220"/>
              </p:ext>
            </p:extLst>
          </p:nvPr>
        </p:nvGraphicFramePr>
        <p:xfrm>
          <a:off x="2470915" y="6156072"/>
          <a:ext cx="4250948" cy="648072"/>
        </p:xfrm>
        <a:graphic>
          <a:graphicData uri="http://schemas.openxmlformats.org/presentationml/2006/ole">
            <mc:AlternateContent xmlns:mc="http://schemas.openxmlformats.org/markup-compatibility/2006">
              <mc:Choice xmlns:v="urn:schemas-microsoft-com:vml" Requires="v">
                <p:oleObj name="OpenOffice.org" r:id="rId4" imgW="1195560" imgH="181080" progId="opendocument.MathDocument.1">
                  <p:embed/>
                </p:oleObj>
              </mc:Choice>
              <mc:Fallback>
                <p:oleObj name="OpenOffice.org" r:id="rId4" imgW="1195560" imgH="181080" progId="opendocument.MathDocument.1">
                  <p:embed/>
                  <p:pic>
                    <p:nvPicPr>
                      <p:cNvPr id="1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915" y="6156072"/>
                        <a:ext cx="4250948" cy="648072"/>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226642936"/>
              </p:ext>
            </p:extLst>
          </p:nvPr>
        </p:nvGraphicFramePr>
        <p:xfrm>
          <a:off x="4449787" y="4206111"/>
          <a:ext cx="2924175" cy="647700"/>
        </p:xfrm>
        <a:graphic>
          <a:graphicData uri="http://schemas.openxmlformats.org/presentationml/2006/ole">
            <mc:AlternateContent xmlns:mc="http://schemas.openxmlformats.org/markup-compatibility/2006">
              <mc:Choice xmlns:v="urn:schemas-microsoft-com:vml" Requires="v">
                <p:oleObj name="OpenOffice.org" r:id="rId6" imgW="822960" imgH="181080" progId="opendocument.MathDocument.1">
                  <p:embed/>
                </p:oleObj>
              </mc:Choice>
              <mc:Fallback>
                <p:oleObj name="OpenOffice.org" r:id="rId6" imgW="822960" imgH="181080" progId="opendocument.MathDocument.1">
                  <p:embed/>
                  <p:pic>
                    <p:nvPicPr>
                      <p:cNvPr id="13"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9787" y="4206111"/>
                        <a:ext cx="2924175" cy="6477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CuadroTexto 13"/>
          <p:cNvSpPr txBox="1"/>
          <p:nvPr/>
        </p:nvSpPr>
        <p:spPr>
          <a:xfrm>
            <a:off x="6059778" y="2795759"/>
            <a:ext cx="2134110" cy="369332"/>
          </a:xfrm>
          <a:prstGeom prst="rect">
            <a:avLst/>
          </a:prstGeom>
          <a:noFill/>
        </p:spPr>
        <p:txBody>
          <a:bodyPr wrap="none" rtlCol="0">
            <a:spAutoFit/>
          </a:bodyPr>
          <a:lstStyle/>
          <a:p>
            <a:r>
              <a:rPr lang="es-ES">
                <a:solidFill>
                  <a:schemeClr val="tx1"/>
                </a:solidFill>
                <a:latin typeface="Calibri" panose="020F0502020204030204" pitchFamily="34" charset="0"/>
                <a:cs typeface="Calibri" panose="020F0502020204030204" pitchFamily="34" charset="0"/>
              </a:rPr>
              <a:t>Unidades W: J, Julios</a:t>
            </a:r>
          </a:p>
        </p:txBody>
      </p:sp>
    </p:spTree>
    <p:extLst>
      <p:ext uri="{BB962C8B-B14F-4D97-AF65-F5344CB8AC3E}">
        <p14:creationId xmlns:p14="http://schemas.microsoft.com/office/powerpoint/2010/main" val="296136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51520" y="908720"/>
            <a:ext cx="8424936" cy="4495719"/>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De esta manera, el trabajo </a:t>
            </a:r>
            <a:r>
              <a:rPr lang="es-ES" sz="2200" b="1" i="1" err="1">
                <a:solidFill>
                  <a:srgbClr val="000099"/>
                </a:solidFill>
                <a:latin typeface="Calibri" panose="020F0502020204030204" pitchFamily="34" charset="0"/>
                <a:cs typeface="Calibri" panose="020F0502020204030204" pitchFamily="34" charset="0"/>
              </a:rPr>
              <a:t>W</a:t>
            </a:r>
            <a:r>
              <a:rPr lang="es-ES" sz="2200" b="1" i="1" baseline="-25000" err="1">
                <a:solidFill>
                  <a:srgbClr val="000099"/>
                </a:solidFill>
                <a:latin typeface="Calibri" panose="020F0502020204030204" pitchFamily="34" charset="0"/>
                <a:cs typeface="Calibri" panose="020F0502020204030204" pitchFamily="34" charset="0"/>
              </a:rPr>
              <a:t>ab</a:t>
            </a:r>
            <a:r>
              <a:rPr lang="es-ES" sz="2200">
                <a:solidFill>
                  <a:srgbClr val="000099"/>
                </a:solidFill>
                <a:latin typeface="Calibri" panose="020F0502020204030204" pitchFamily="34" charset="0"/>
                <a:cs typeface="Calibri" panose="020F0502020204030204" pitchFamily="34" charset="0"/>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realizado por la fuerza </a:t>
            </a:r>
            <a:r>
              <a:rPr lang="es-ES" sz="2200" b="1" i="1">
                <a:solidFill>
                  <a:srgbClr val="000099"/>
                </a:solidFill>
                <a:latin typeface="Calibri" panose="020F0502020204030204" pitchFamily="34" charset="0"/>
                <a:cs typeface="Calibri" panose="020F0502020204030204" pitchFamily="34" charset="0"/>
              </a:rPr>
              <a:t>F</a:t>
            </a:r>
            <a:r>
              <a:rPr lang="es-ES" sz="2200">
                <a:solidFill>
                  <a:srgbClr val="000099"/>
                </a:solidFill>
                <a:latin typeface="Calibri" panose="020F0502020204030204" pitchFamily="34" charset="0"/>
                <a:cs typeface="Calibri" panose="020F0502020204030204" pitchFamily="34" charset="0"/>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(la </a:t>
            </a:r>
            <a:r>
              <a:rPr lang="es-ES" sz="2200" i="1">
                <a:solidFill>
                  <a:srgbClr val="000099"/>
                </a:solidFill>
                <a:latin typeface="Calibri" panose="020F0502020204030204" pitchFamily="34" charset="0"/>
                <a:cs typeface="Calibri" panose="020F0502020204030204" pitchFamily="34" charset="0"/>
              </a:rPr>
              <a:t>integral de línea</a:t>
            </a:r>
            <a:r>
              <a:rPr lang="es-ES" sz="2200">
                <a:solidFill>
                  <a:srgbClr val="000099"/>
                </a:solidFill>
                <a:latin typeface="Calibri" panose="020F0502020204030204" pitchFamily="34" charset="0"/>
                <a:cs typeface="Calibri" panose="020F0502020204030204" pitchFamily="34" charset="0"/>
              </a:rPr>
              <a:t> de </a:t>
            </a:r>
            <a:r>
              <a:rPr lang="es-ES" sz="2200" b="1" i="1">
                <a:solidFill>
                  <a:srgbClr val="000099"/>
                </a:solidFill>
                <a:latin typeface="Calibri" panose="020F0502020204030204" pitchFamily="34" charset="0"/>
                <a:cs typeface="Calibri" panose="020F0502020204030204" pitchFamily="34" charset="0"/>
              </a:rPr>
              <a:t>F</a:t>
            </a:r>
            <a:r>
              <a:rPr lang="es-ES" sz="2200">
                <a:solidFill>
                  <a:srgbClr val="000099"/>
                </a:solidFill>
                <a:latin typeface="Calibri" panose="020F0502020204030204" pitchFamily="34" charset="0"/>
                <a:cs typeface="Calibri" panose="020F0502020204030204" pitchFamily="34" charset="0"/>
              </a:rPr>
              <a:t>)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viene dado por la </a:t>
            </a:r>
            <a:r>
              <a:rPr lang="es-ES" sz="2200" i="1">
                <a:solidFill>
                  <a:srgbClr val="FF0000"/>
                </a:solidFill>
                <a:latin typeface="Calibri" panose="020F0502020204030204" pitchFamily="34" charset="0"/>
                <a:cs typeface="Calibri" panose="020F0502020204030204" pitchFamily="34" charset="0"/>
              </a:rPr>
              <a:t>diferencia de energía potencial U </a:t>
            </a:r>
            <a:r>
              <a:rPr lang="es-ES" sz="2200">
                <a:solidFill>
                  <a:srgbClr val="000099"/>
                </a:solidFill>
                <a:latin typeface="Calibri" panose="020F0502020204030204" pitchFamily="34" charset="0"/>
                <a:cs typeface="Calibri" panose="020F0502020204030204" pitchFamily="34" charset="0"/>
              </a:rPr>
              <a:t>entre </a:t>
            </a:r>
            <a:r>
              <a:rPr lang="es-ES" sz="2200" i="1">
                <a:solidFill>
                  <a:srgbClr val="FF0000"/>
                </a:solidFill>
                <a:latin typeface="Calibri" panose="020F0502020204030204" pitchFamily="34" charset="0"/>
                <a:cs typeface="Calibri" panose="020F0502020204030204" pitchFamily="34" charset="0"/>
              </a:rPr>
              <a:t>los puntos inicial</a:t>
            </a:r>
            <a:r>
              <a:rPr lang="es-ES" sz="2200">
                <a:solidFill>
                  <a:srgbClr val="000099"/>
                </a:solidFill>
                <a:latin typeface="Calibri" panose="020F0502020204030204" pitchFamily="34" charset="0"/>
                <a:cs typeface="Calibri" panose="020F0502020204030204" pitchFamily="34" charset="0"/>
              </a:rPr>
              <a:t> </a:t>
            </a:r>
            <a:r>
              <a:rPr lang="es-ES" sz="2200" b="1" i="1" err="1">
                <a:solidFill>
                  <a:srgbClr val="000099"/>
                </a:solidFill>
                <a:latin typeface="Calibri" panose="020F0502020204030204" pitchFamily="34" charset="0"/>
                <a:cs typeface="Calibri" panose="020F0502020204030204" pitchFamily="34" charset="0"/>
              </a:rPr>
              <a:t>r</a:t>
            </a:r>
            <a:r>
              <a:rPr lang="es-ES" sz="2200" b="1" i="1" baseline="-25000" err="1">
                <a:solidFill>
                  <a:srgbClr val="000099"/>
                </a:solidFill>
                <a:latin typeface="Calibri" panose="020F0502020204030204" pitchFamily="34" charset="0"/>
                <a:cs typeface="Calibri" panose="020F0502020204030204" pitchFamily="34" charset="0"/>
              </a:rPr>
              <a:t>a</a:t>
            </a:r>
            <a:r>
              <a:rPr lang="es-ES" sz="2200">
                <a:solidFill>
                  <a:srgbClr val="000099"/>
                </a:solidFill>
                <a:latin typeface="Calibri" panose="020F0502020204030204" pitchFamily="34" charset="0"/>
                <a:cs typeface="Calibri" panose="020F0502020204030204" pitchFamily="34" charset="0"/>
              </a:rPr>
              <a:t> </a:t>
            </a:r>
            <a:r>
              <a:rPr lang="es-ES" sz="2200" i="1">
                <a:solidFill>
                  <a:srgbClr val="FF0000"/>
                </a:solidFill>
                <a:latin typeface="Calibri" panose="020F0502020204030204" pitchFamily="34" charset="0"/>
                <a:cs typeface="Calibri" panose="020F0502020204030204" pitchFamily="34" charset="0"/>
              </a:rPr>
              <a:t>y final</a:t>
            </a:r>
            <a:r>
              <a:rPr lang="es-ES" sz="2200">
                <a:solidFill>
                  <a:srgbClr val="000099"/>
                </a:solidFill>
                <a:latin typeface="Calibri" panose="020F0502020204030204" pitchFamily="34" charset="0"/>
                <a:cs typeface="Calibri" panose="020F0502020204030204" pitchFamily="34" charset="0"/>
              </a:rPr>
              <a:t> </a:t>
            </a:r>
            <a:r>
              <a:rPr lang="es-ES" sz="2200" b="1" i="1" err="1">
                <a:solidFill>
                  <a:srgbClr val="000099"/>
                </a:solidFill>
                <a:latin typeface="Calibri" panose="020F0502020204030204" pitchFamily="34" charset="0"/>
                <a:cs typeface="Calibri" panose="020F0502020204030204" pitchFamily="34" charset="0"/>
              </a:rPr>
              <a:t>r</a:t>
            </a:r>
            <a:r>
              <a:rPr lang="es-ES" sz="2200" b="1" i="1" baseline="-25000" err="1">
                <a:solidFill>
                  <a:srgbClr val="000099"/>
                </a:solidFill>
                <a:latin typeface="Calibri" panose="020F0502020204030204" pitchFamily="34" charset="0"/>
                <a:cs typeface="Calibri" panose="020F0502020204030204" pitchFamily="34" charset="0"/>
              </a:rPr>
              <a:t>b</a:t>
            </a:r>
            <a:r>
              <a:rPr lang="es-ES" sz="2200">
                <a:solidFill>
                  <a:srgbClr val="000099"/>
                </a:solidFill>
                <a:latin typeface="Calibri" panose="020F0502020204030204" pitchFamily="34" charset="0"/>
                <a:cs typeface="Calibri" panose="020F0502020204030204" pitchFamily="34" charset="0"/>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Esto quiere decir que podemos calcular la energía potencial en </a:t>
            </a:r>
            <a:r>
              <a:rPr lang="es-ES" sz="2200" i="1">
                <a:solidFill>
                  <a:srgbClr val="000099"/>
                </a:solidFill>
                <a:latin typeface="Calibri" panose="020F0502020204030204" pitchFamily="34" charset="0"/>
                <a:cs typeface="Calibri" panose="020F0502020204030204" pitchFamily="34" charset="0"/>
              </a:rPr>
              <a:t>r</a:t>
            </a:r>
            <a:r>
              <a:rPr lang="es-ES" sz="2200">
                <a:solidFill>
                  <a:srgbClr val="000099"/>
                </a:solidFill>
                <a:latin typeface="Calibri" panose="020F0502020204030204" pitchFamily="34" charset="0"/>
                <a:cs typeface="Calibri" panose="020F0502020204030204" pitchFamily="34" charset="0"/>
              </a:rPr>
              <a:t>, </a:t>
            </a:r>
            <a:r>
              <a:rPr lang="es-ES" sz="2200" i="1">
                <a:solidFill>
                  <a:srgbClr val="000099"/>
                </a:solidFill>
                <a:latin typeface="Calibri" panose="020F0502020204030204" pitchFamily="34" charset="0"/>
                <a:cs typeface="Calibri" panose="020F0502020204030204" pitchFamily="34" charset="0"/>
              </a:rPr>
              <a:t>U(</a:t>
            </a:r>
            <a:r>
              <a:rPr lang="es-ES" sz="2200" b="1" i="1">
                <a:solidFill>
                  <a:srgbClr val="000099"/>
                </a:solidFill>
                <a:latin typeface="Calibri" panose="020F0502020204030204" pitchFamily="34" charset="0"/>
                <a:cs typeface="Calibri" panose="020F0502020204030204" pitchFamily="34" charset="0"/>
              </a:rPr>
              <a:t>r</a:t>
            </a:r>
            <a:r>
              <a:rPr lang="es-ES" sz="2200" i="1">
                <a:solidFill>
                  <a:srgbClr val="000099"/>
                </a:solidFill>
                <a:latin typeface="Calibri" panose="020F0502020204030204" pitchFamily="34" charset="0"/>
                <a:cs typeface="Calibri" panose="020F0502020204030204" pitchFamily="34" charset="0"/>
              </a:rPr>
              <a:t>)</a:t>
            </a:r>
            <a:r>
              <a:rPr lang="es-ES" sz="2200">
                <a:solidFill>
                  <a:srgbClr val="000099"/>
                </a:solidFill>
                <a:latin typeface="Calibri" panose="020F0502020204030204" pitchFamily="34" charset="0"/>
                <a:cs typeface="Calibri" panose="020F0502020204030204" pitchFamily="34" charset="0"/>
              </a:rPr>
              <a:t>, como </a:t>
            </a:r>
            <a:r>
              <a:rPr lang="es-ES" sz="2200" i="1">
                <a:solidFill>
                  <a:srgbClr val="FF0000"/>
                </a:solidFill>
                <a:latin typeface="Calibri" panose="020F0502020204030204" pitchFamily="34" charset="0"/>
                <a:cs typeface="Calibri" panose="020F0502020204030204" pitchFamily="34" charset="0"/>
              </a:rPr>
              <a:t>el trabajo realizado en contra de </a:t>
            </a:r>
            <a:r>
              <a:rPr lang="es-ES" sz="2200" b="1" i="1">
                <a:solidFill>
                  <a:srgbClr val="FF0000"/>
                </a:solidFill>
                <a:latin typeface="Calibri" panose="020F0502020204030204" pitchFamily="34" charset="0"/>
                <a:cs typeface="Calibri" panose="020F0502020204030204" pitchFamily="34" charset="0"/>
              </a:rPr>
              <a:t>F</a:t>
            </a:r>
            <a:r>
              <a:rPr lang="es-ES" sz="2200" i="1">
                <a:solidFill>
                  <a:srgbClr val="FF0000"/>
                </a:solidFill>
                <a:latin typeface="Calibri" panose="020F0502020204030204" pitchFamily="34" charset="0"/>
                <a:cs typeface="Calibri" panose="020F0502020204030204" pitchFamily="34" charset="0"/>
              </a:rPr>
              <a:t> </a:t>
            </a:r>
            <a:r>
              <a:rPr lang="es-ES" sz="2200">
                <a:solidFill>
                  <a:srgbClr val="000099"/>
                </a:solidFill>
                <a:latin typeface="Calibri" panose="020F0502020204030204" pitchFamily="34" charset="0"/>
                <a:cs typeface="Calibri" panose="020F0502020204030204" pitchFamily="34" charset="0"/>
              </a:rPr>
              <a:t>(la energía introducida en el sistema) desde algún lugar de referencia </a:t>
            </a:r>
            <a:r>
              <a:rPr lang="es-ES" sz="2200" b="1" i="1">
                <a:solidFill>
                  <a:srgbClr val="000099"/>
                </a:solidFill>
                <a:latin typeface="Calibri" panose="020F0502020204030204" pitchFamily="34" charset="0"/>
                <a:cs typeface="Calibri" panose="020F0502020204030204" pitchFamily="34" charset="0"/>
              </a:rPr>
              <a:t>r</a:t>
            </a:r>
            <a:r>
              <a:rPr lang="es-ES" sz="2200" b="1" i="1" baseline="-25000">
                <a:solidFill>
                  <a:srgbClr val="000099"/>
                </a:solidFill>
                <a:latin typeface="Calibri" panose="020F0502020204030204" pitchFamily="34" charset="0"/>
                <a:cs typeface="Calibri" panose="020F0502020204030204" pitchFamily="34" charset="0"/>
              </a:rPr>
              <a:t>0</a:t>
            </a:r>
            <a:r>
              <a:rPr lang="es-ES" sz="2200">
                <a:solidFill>
                  <a:srgbClr val="000099"/>
                </a:solidFill>
                <a:latin typeface="Calibri" panose="020F0502020204030204" pitchFamily="34" charset="0"/>
                <a:cs typeface="Calibri" panose="020F0502020204030204" pitchFamily="34" charset="0"/>
              </a:rPr>
              <a:t> (donde decidimos arbitrariamente que </a:t>
            </a:r>
            <a:r>
              <a:rPr lang="es-ES" sz="2200" i="1">
                <a:solidFill>
                  <a:srgbClr val="000099"/>
                </a:solidFill>
                <a:latin typeface="Calibri" panose="020F0502020204030204" pitchFamily="34" charset="0"/>
                <a:cs typeface="Calibri" panose="020F0502020204030204" pitchFamily="34" charset="0"/>
              </a:rPr>
              <a:t>U(</a:t>
            </a:r>
            <a:r>
              <a:rPr lang="es-ES" sz="2200" b="1" i="1">
                <a:solidFill>
                  <a:srgbClr val="000099"/>
                </a:solidFill>
                <a:latin typeface="Calibri" panose="020F0502020204030204" pitchFamily="34" charset="0"/>
                <a:cs typeface="Calibri" panose="020F0502020204030204" pitchFamily="34" charset="0"/>
              </a:rPr>
              <a:t>r</a:t>
            </a:r>
            <a:r>
              <a:rPr lang="es-ES" sz="2200" b="1" i="1" baseline="-25000">
                <a:solidFill>
                  <a:srgbClr val="000099"/>
                </a:solidFill>
                <a:latin typeface="Calibri" panose="020F0502020204030204" pitchFamily="34" charset="0"/>
                <a:cs typeface="Calibri" panose="020F0502020204030204" pitchFamily="34" charset="0"/>
              </a:rPr>
              <a:t>0</a:t>
            </a:r>
            <a:r>
              <a:rPr lang="es-ES" sz="2200" i="1">
                <a:solidFill>
                  <a:srgbClr val="000099"/>
                </a:solidFill>
                <a:latin typeface="Calibri" panose="020F0502020204030204" pitchFamily="34" charset="0"/>
                <a:cs typeface="Calibri" panose="020F0502020204030204" pitchFamily="34" charset="0"/>
              </a:rPr>
              <a:t>)</a:t>
            </a:r>
            <a:r>
              <a:rPr lang="es-ES" sz="2200">
                <a:solidFill>
                  <a:srgbClr val="000099"/>
                </a:solidFill>
                <a:latin typeface="Calibri" panose="020F0502020204030204" pitchFamily="34" charset="0"/>
                <a:cs typeface="Calibri" panose="020F0502020204030204" pitchFamily="34" charset="0"/>
              </a:rPr>
              <a:t> = 0) hasta </a:t>
            </a:r>
            <a:r>
              <a:rPr lang="es-ES" sz="2200" b="1" i="1">
                <a:solidFill>
                  <a:srgbClr val="000099"/>
                </a:solidFill>
                <a:latin typeface="Calibri" panose="020F0502020204030204" pitchFamily="34" charset="0"/>
                <a:cs typeface="Calibri" panose="020F0502020204030204" pitchFamily="34" charset="0"/>
              </a:rPr>
              <a:t>r </a:t>
            </a:r>
            <a:r>
              <a:rPr lang="es-ES" sz="2200">
                <a:solidFill>
                  <a:srgbClr val="000099"/>
                </a:solidFill>
                <a:latin typeface="Calibri" panose="020F0502020204030204" pitchFamily="34" charset="0"/>
                <a:cs typeface="Calibri" panose="020F0502020204030204" pitchFamily="34" charset="0"/>
              </a:rPr>
              <a:t>:</a:t>
            </a:r>
            <a:endParaRPr lang="es-ES" sz="2200" i="1">
              <a:solidFill>
                <a:srgbClr val="000099"/>
              </a:solidFill>
              <a:latin typeface="Calibri" panose="020F0502020204030204" pitchFamily="34" charset="0"/>
              <a:cs typeface="Calibri" panose="020F0502020204030204" pitchFamily="34" charset="0"/>
            </a:endParaRPr>
          </a:p>
        </p:txBody>
      </p:sp>
      <p:graphicFrame>
        <p:nvGraphicFramePr>
          <p:cNvPr id="6" name="5 Objeto"/>
          <p:cNvGraphicFramePr>
            <a:graphicFrameLocks noChangeAspect="1"/>
          </p:cNvGraphicFramePr>
          <p:nvPr/>
        </p:nvGraphicFramePr>
        <p:xfrm>
          <a:off x="4788024" y="1194946"/>
          <a:ext cx="2995935" cy="865902"/>
        </p:xfrm>
        <a:graphic>
          <a:graphicData uri="http://schemas.openxmlformats.org/presentationml/2006/ole">
            <mc:AlternateContent xmlns:mc="http://schemas.openxmlformats.org/markup-compatibility/2006">
              <mc:Choice xmlns:v="urn:schemas-microsoft-com:vml" Requires="v">
                <p:oleObj name="OpenOffice.org" r:id="rId3" imgW="1083600" imgH="312480" progId="opendocument.MathDocument.1">
                  <p:embed/>
                </p:oleObj>
              </mc:Choice>
              <mc:Fallback>
                <p:oleObj name="OpenOffice.org" r:id="rId3" imgW="1083600" imgH="312480" progId="opendocument.MathDocument.1">
                  <p:embed/>
                  <p:pic>
                    <p:nvPicPr>
                      <p:cNvPr id="6" name="5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94946"/>
                        <a:ext cx="2995935" cy="865902"/>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75" name="Object 3"/>
          <p:cNvGraphicFramePr>
            <a:graphicFrameLocks noChangeAspect="1"/>
          </p:cNvGraphicFramePr>
          <p:nvPr/>
        </p:nvGraphicFramePr>
        <p:xfrm>
          <a:off x="4116213" y="5552206"/>
          <a:ext cx="3840163" cy="973138"/>
        </p:xfrm>
        <a:graphic>
          <a:graphicData uri="http://schemas.openxmlformats.org/presentationml/2006/ole">
            <mc:AlternateContent xmlns:mc="http://schemas.openxmlformats.org/markup-compatibility/2006">
              <mc:Choice xmlns:v="urn:schemas-microsoft-com:vml" Requires="v">
                <p:oleObj name="OpenOffice.org" r:id="rId5" imgW="1239120" imgH="312480" progId="opendocument.MathDocument.1">
                  <p:embed/>
                </p:oleObj>
              </mc:Choice>
              <mc:Fallback>
                <p:oleObj name="OpenOffice.org" r:id="rId5" imgW="1239120" imgH="312480" progId="opendocument.MathDocument.1">
                  <p:embed/>
                  <p:pic>
                    <p:nvPicPr>
                      <p:cNvPr id="30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6213" y="5552206"/>
                        <a:ext cx="3840163" cy="973138"/>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3076" name="Object 4"/>
          <p:cNvGraphicFramePr>
            <a:graphicFrameLocks noChangeAspect="1"/>
          </p:cNvGraphicFramePr>
          <p:nvPr/>
        </p:nvGraphicFramePr>
        <p:xfrm>
          <a:off x="1187624" y="3140968"/>
          <a:ext cx="6237715" cy="648072"/>
        </p:xfrm>
        <a:graphic>
          <a:graphicData uri="http://schemas.openxmlformats.org/presentationml/2006/ole">
            <mc:AlternateContent xmlns:mc="http://schemas.openxmlformats.org/markup-compatibility/2006">
              <mc:Choice xmlns:v="urn:schemas-microsoft-com:vml" Requires="v">
                <p:oleObj name="OpenOffice.org" r:id="rId7" imgW="2023200" imgH="212040" progId="opendocument.MathDocument.1">
                  <p:embed/>
                </p:oleObj>
              </mc:Choice>
              <mc:Fallback>
                <p:oleObj name="OpenOffice.org" r:id="rId7" imgW="2023200" imgH="212040" progId="opendocument.MathDocument.1">
                  <p:embed/>
                  <p:pic>
                    <p:nvPicPr>
                      <p:cNvPr id="307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140968"/>
                        <a:ext cx="6237715" cy="648072"/>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303109" name="Object 5"/>
          <p:cNvGraphicFramePr>
            <a:graphicFrameLocks noChangeAspect="1"/>
          </p:cNvGraphicFramePr>
          <p:nvPr/>
        </p:nvGraphicFramePr>
        <p:xfrm>
          <a:off x="539552" y="5732463"/>
          <a:ext cx="2879725" cy="647700"/>
        </p:xfrm>
        <a:graphic>
          <a:graphicData uri="http://schemas.openxmlformats.org/presentationml/2006/ole">
            <mc:AlternateContent xmlns:mc="http://schemas.openxmlformats.org/markup-compatibility/2006">
              <mc:Choice xmlns:v="urn:schemas-microsoft-com:vml" Requires="v">
                <p:oleObj name="OpenOffice.org" r:id="rId9" imgW="934200" imgH="212040" progId="opendocument.MathDocument.1">
                  <p:embed/>
                </p:oleObj>
              </mc:Choice>
              <mc:Fallback>
                <p:oleObj name="OpenOffice.org" r:id="rId9" imgW="934200" imgH="212040" progId="opendocument.MathDocument.1">
                  <p:embed/>
                  <p:pic>
                    <p:nvPicPr>
                      <p:cNvPr id="30310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5732463"/>
                        <a:ext cx="2879725" cy="647700"/>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7 Rectángulo"/>
          <p:cNvSpPr/>
          <p:nvPr/>
        </p:nvSpPr>
        <p:spPr>
          <a:xfrm>
            <a:off x="3563888" y="5805264"/>
            <a:ext cx="463588" cy="430887"/>
          </a:xfrm>
          <a:prstGeom prst="rect">
            <a:avLst/>
          </a:prstGeom>
        </p:spPr>
        <p:txBody>
          <a:bodyPr wrap="none">
            <a:spAutoFit/>
          </a:bodyPr>
          <a:lstStyle/>
          <a:p>
            <a:r>
              <a:rPr lang="es-ES" sz="2200">
                <a:solidFill>
                  <a:srgbClr val="000099"/>
                </a:solidFill>
                <a:sym typeface="Symbol"/>
              </a:rPr>
              <a:t></a:t>
            </a:r>
            <a:endParaRPr lang="en-US"/>
          </a:p>
        </p:txBody>
      </p:sp>
      <p:sp>
        <p:nvSpPr>
          <p:cNvPr id="9"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a:t>
            </a:r>
            <a:endParaRPr lang="es-ES" kern="0">
              <a:solidFill>
                <a:schemeClr val="bg1"/>
              </a:solidFill>
            </a:endParaRPr>
          </a:p>
        </p:txBody>
      </p:sp>
      <p:sp>
        <p:nvSpPr>
          <p:cNvPr id="10" name="CuadroTexto 9"/>
          <p:cNvSpPr txBox="1"/>
          <p:nvPr/>
        </p:nvSpPr>
        <p:spPr>
          <a:xfrm>
            <a:off x="473262" y="6484559"/>
            <a:ext cx="2399055" cy="369332"/>
          </a:xfrm>
          <a:prstGeom prst="rect">
            <a:avLst/>
          </a:prstGeom>
          <a:noFill/>
        </p:spPr>
        <p:txBody>
          <a:bodyPr wrap="none" rtlCol="0">
            <a:spAutoFit/>
          </a:bodyPr>
          <a:lstStyle/>
          <a:p>
            <a:r>
              <a:rPr lang="es-ES">
                <a:solidFill>
                  <a:schemeClr val="tx1"/>
                </a:solidFill>
              </a:rPr>
              <a:t>Unidades U: J, Julios</a:t>
            </a:r>
          </a:p>
        </p:txBody>
      </p:sp>
    </p:spTree>
    <p:extLst>
      <p:ext uri="{BB962C8B-B14F-4D97-AF65-F5344CB8AC3E}">
        <p14:creationId xmlns:p14="http://schemas.microsoft.com/office/powerpoint/2010/main" val="2392893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a:t>
            </a:r>
            <a:endParaRPr lang="es-ES" kern="0">
              <a:solidFill>
                <a:schemeClr val="bg1"/>
              </a:solidFill>
            </a:endParaRPr>
          </a:p>
        </p:txBody>
      </p:sp>
      <p:sp>
        <p:nvSpPr>
          <p:cNvPr id="3" name="Text Box 1"/>
          <p:cNvSpPr txBox="1">
            <a:spLocks noChangeArrowheads="1"/>
          </p:cNvSpPr>
          <p:nvPr/>
        </p:nvSpPr>
        <p:spPr bwMode="auto">
          <a:xfrm>
            <a:off x="16406" y="1025163"/>
            <a:ext cx="8711952" cy="402291"/>
          </a:xfrm>
          <a:prstGeom prst="rect">
            <a:avLst/>
          </a:prstGeom>
          <a:solidFill>
            <a:srgbClr val="FFFFFF"/>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a:solidFill>
                  <a:srgbClr val="000099"/>
                </a:solidFill>
                <a:latin typeface="Calibri" panose="020F0502020204030204" pitchFamily="34" charset="0"/>
                <a:cs typeface="Calibri" panose="020F0502020204030204" pitchFamily="34" charset="0"/>
              </a:rPr>
              <a:t>Vamos a calcular la energía potencial </a:t>
            </a:r>
            <a:r>
              <a:rPr lang="es-ES" sz="2000" i="1">
                <a:solidFill>
                  <a:srgbClr val="000099"/>
                </a:solidFill>
                <a:latin typeface="Calibri" panose="020F0502020204030204" pitchFamily="34" charset="0"/>
                <a:cs typeface="Calibri" panose="020F0502020204030204" pitchFamily="34" charset="0"/>
              </a:rPr>
              <a:t>electrostática </a:t>
            </a:r>
            <a:r>
              <a:rPr lang="es-ES" sz="2000">
                <a:solidFill>
                  <a:srgbClr val="000099"/>
                </a:solidFill>
                <a:latin typeface="Calibri" panose="020F0502020204030204" pitchFamily="34" charset="0"/>
                <a:cs typeface="Calibri" panose="020F0502020204030204" pitchFamily="34" charset="0"/>
              </a:rPr>
              <a:t>entre dos </a:t>
            </a:r>
            <a:r>
              <a:rPr lang="es-ES" sz="2000" i="1">
                <a:solidFill>
                  <a:schemeClr val="accent1">
                    <a:lumMod val="50000"/>
                  </a:schemeClr>
                </a:solidFill>
                <a:latin typeface="Calibri" panose="020F0502020204030204" pitchFamily="34" charset="0"/>
                <a:cs typeface="Calibri" panose="020F0502020204030204" pitchFamily="34" charset="0"/>
              </a:rPr>
              <a:t>cargas puntuales</a:t>
            </a:r>
          </a:p>
        </p:txBody>
      </p:sp>
      <p:sp>
        <p:nvSpPr>
          <p:cNvPr id="4" name="Rectángulo 3"/>
          <p:cNvSpPr/>
          <p:nvPr/>
        </p:nvSpPr>
        <p:spPr>
          <a:xfrm>
            <a:off x="-5914" y="1530515"/>
            <a:ext cx="9061632" cy="923330"/>
          </a:xfrm>
          <a:prstGeom prst="rect">
            <a:avLst/>
          </a:prstGeom>
        </p:spPr>
        <p:txBody>
          <a:bodyPr wrap="square">
            <a:spAutoFit/>
          </a:bodyPr>
          <a:lstStyle/>
          <a:p>
            <a:r>
              <a:rPr lang="es-ES">
                <a:solidFill>
                  <a:srgbClr val="000099"/>
                </a:solidFill>
                <a:latin typeface="Calibri" panose="020F0502020204030204" pitchFamily="34" charset="0"/>
                <a:cs typeface="Calibri" panose="020F0502020204030204" pitchFamily="34" charset="0"/>
              </a:rPr>
              <a:t>Acabamos de ver que podemos calcular la energía potencial en </a:t>
            </a:r>
            <a:r>
              <a:rPr lang="es-ES" i="1">
                <a:solidFill>
                  <a:srgbClr val="000099"/>
                </a:solidFill>
                <a:latin typeface="Calibri" panose="020F0502020204030204" pitchFamily="34" charset="0"/>
                <a:cs typeface="Calibri" panose="020F0502020204030204" pitchFamily="34" charset="0"/>
              </a:rPr>
              <a:t>r</a:t>
            </a:r>
            <a:r>
              <a:rPr lang="es-ES">
                <a:solidFill>
                  <a:srgbClr val="000099"/>
                </a:solidFill>
                <a:latin typeface="Calibri" panose="020F0502020204030204" pitchFamily="34" charset="0"/>
                <a:cs typeface="Calibri" panose="020F0502020204030204" pitchFamily="34" charset="0"/>
              </a:rPr>
              <a:t>, </a:t>
            </a:r>
            <a:r>
              <a:rPr lang="es-ES" i="1">
                <a:solidFill>
                  <a:srgbClr val="000099"/>
                </a:solidFill>
                <a:latin typeface="Calibri" panose="020F0502020204030204" pitchFamily="34" charset="0"/>
                <a:cs typeface="Calibri" panose="020F0502020204030204" pitchFamily="34" charset="0"/>
              </a:rPr>
              <a:t>U(</a:t>
            </a:r>
            <a:r>
              <a:rPr lang="es-ES" b="1" i="1">
                <a:solidFill>
                  <a:srgbClr val="000099"/>
                </a:solidFill>
                <a:latin typeface="Calibri" panose="020F0502020204030204" pitchFamily="34" charset="0"/>
                <a:cs typeface="Calibri" panose="020F0502020204030204" pitchFamily="34" charset="0"/>
              </a:rPr>
              <a:t>r</a:t>
            </a:r>
            <a:r>
              <a:rPr lang="es-ES" i="1">
                <a:solidFill>
                  <a:srgbClr val="000099"/>
                </a:solidFill>
                <a:latin typeface="Calibri" panose="020F0502020204030204" pitchFamily="34" charset="0"/>
                <a:cs typeface="Calibri" panose="020F0502020204030204" pitchFamily="34" charset="0"/>
              </a:rPr>
              <a:t>)</a:t>
            </a:r>
            <a:r>
              <a:rPr lang="es-ES">
                <a:solidFill>
                  <a:srgbClr val="000099"/>
                </a:solidFill>
                <a:latin typeface="Calibri" panose="020F0502020204030204" pitchFamily="34" charset="0"/>
                <a:cs typeface="Calibri" panose="020F0502020204030204" pitchFamily="34" charset="0"/>
              </a:rPr>
              <a:t>, como </a:t>
            </a:r>
            <a:r>
              <a:rPr lang="es-ES" i="1">
                <a:solidFill>
                  <a:srgbClr val="FF0000"/>
                </a:solidFill>
                <a:latin typeface="Calibri" panose="020F0502020204030204" pitchFamily="34" charset="0"/>
                <a:cs typeface="Calibri" panose="020F0502020204030204" pitchFamily="34" charset="0"/>
              </a:rPr>
              <a:t>el trabajo realizado en contra de </a:t>
            </a:r>
            <a:r>
              <a:rPr lang="es-ES" b="1" i="1">
                <a:solidFill>
                  <a:srgbClr val="FF0000"/>
                </a:solidFill>
                <a:latin typeface="Calibri" panose="020F0502020204030204" pitchFamily="34" charset="0"/>
                <a:cs typeface="Calibri" panose="020F0502020204030204" pitchFamily="34" charset="0"/>
              </a:rPr>
              <a:t>F</a:t>
            </a:r>
            <a:r>
              <a:rPr lang="es-ES" i="1">
                <a:solidFill>
                  <a:srgbClr val="FF0000"/>
                </a:solidFill>
                <a:latin typeface="Calibri" panose="020F0502020204030204" pitchFamily="34" charset="0"/>
                <a:cs typeface="Calibri" panose="020F0502020204030204" pitchFamily="34" charset="0"/>
              </a:rPr>
              <a:t> </a:t>
            </a:r>
            <a:r>
              <a:rPr lang="es-ES">
                <a:solidFill>
                  <a:srgbClr val="000099"/>
                </a:solidFill>
                <a:latin typeface="Calibri" panose="020F0502020204030204" pitchFamily="34" charset="0"/>
                <a:cs typeface="Calibri" panose="020F0502020204030204" pitchFamily="34" charset="0"/>
              </a:rPr>
              <a:t>(la energía introducida en el sistema) desde algún lugar de referencia </a:t>
            </a:r>
            <a:r>
              <a:rPr lang="es-ES" b="1" i="1">
                <a:solidFill>
                  <a:srgbClr val="000099"/>
                </a:solidFill>
                <a:latin typeface="Calibri" panose="020F0502020204030204" pitchFamily="34" charset="0"/>
                <a:cs typeface="Calibri" panose="020F0502020204030204" pitchFamily="34" charset="0"/>
              </a:rPr>
              <a:t>r</a:t>
            </a:r>
            <a:r>
              <a:rPr lang="es-ES" b="1" i="1" baseline="-25000">
                <a:solidFill>
                  <a:srgbClr val="000099"/>
                </a:solidFill>
                <a:latin typeface="Calibri" panose="020F0502020204030204" pitchFamily="34" charset="0"/>
                <a:cs typeface="Calibri" panose="020F0502020204030204" pitchFamily="34" charset="0"/>
              </a:rPr>
              <a:t>0</a:t>
            </a:r>
            <a:r>
              <a:rPr lang="es-ES">
                <a:solidFill>
                  <a:srgbClr val="000099"/>
                </a:solidFill>
                <a:latin typeface="Calibri" panose="020F0502020204030204" pitchFamily="34" charset="0"/>
                <a:cs typeface="Calibri" panose="020F0502020204030204" pitchFamily="34" charset="0"/>
              </a:rPr>
              <a:t> (donde decidimos arbitrariamente que </a:t>
            </a:r>
            <a:r>
              <a:rPr lang="es-ES" i="1">
                <a:solidFill>
                  <a:srgbClr val="000099"/>
                </a:solidFill>
                <a:latin typeface="Calibri" panose="020F0502020204030204" pitchFamily="34" charset="0"/>
                <a:cs typeface="Calibri" panose="020F0502020204030204" pitchFamily="34" charset="0"/>
              </a:rPr>
              <a:t>U</a:t>
            </a:r>
            <a:r>
              <a:rPr lang="es-ES">
                <a:solidFill>
                  <a:srgbClr val="000099"/>
                </a:solidFill>
                <a:latin typeface="Calibri" panose="020F0502020204030204" pitchFamily="34" charset="0"/>
                <a:cs typeface="Calibri" panose="020F0502020204030204" pitchFamily="34" charset="0"/>
              </a:rPr>
              <a:t>(</a:t>
            </a:r>
            <a:r>
              <a:rPr lang="es-ES" b="1" i="1">
                <a:solidFill>
                  <a:srgbClr val="000099"/>
                </a:solidFill>
                <a:latin typeface="Calibri" panose="020F0502020204030204" pitchFamily="34" charset="0"/>
                <a:cs typeface="Calibri" panose="020F0502020204030204" pitchFamily="34" charset="0"/>
              </a:rPr>
              <a:t>r</a:t>
            </a:r>
            <a:r>
              <a:rPr lang="es-ES" b="1" i="1" baseline="-25000">
                <a:solidFill>
                  <a:srgbClr val="000099"/>
                </a:solidFill>
                <a:latin typeface="Calibri" panose="020F0502020204030204" pitchFamily="34" charset="0"/>
                <a:cs typeface="Calibri" panose="020F0502020204030204" pitchFamily="34" charset="0"/>
              </a:rPr>
              <a:t>0</a:t>
            </a:r>
            <a:r>
              <a:rPr lang="es-ES">
                <a:solidFill>
                  <a:srgbClr val="000099"/>
                </a:solidFill>
                <a:latin typeface="Calibri" panose="020F0502020204030204" pitchFamily="34" charset="0"/>
                <a:cs typeface="Calibri" panose="020F0502020204030204" pitchFamily="34" charset="0"/>
              </a:rPr>
              <a:t>) = 0) hasta </a:t>
            </a:r>
            <a:r>
              <a:rPr lang="es-ES" b="1" i="1">
                <a:solidFill>
                  <a:srgbClr val="000099"/>
                </a:solidFill>
                <a:latin typeface="Calibri" panose="020F0502020204030204" pitchFamily="34" charset="0"/>
                <a:cs typeface="Calibri" panose="020F0502020204030204" pitchFamily="34" charset="0"/>
              </a:rPr>
              <a:t>r </a:t>
            </a:r>
            <a:endParaRPr lang="es-ES">
              <a:latin typeface="Calibri" panose="020F0502020204030204" pitchFamily="34" charset="0"/>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4794541"/>
              </p:ext>
            </p:extLst>
          </p:nvPr>
        </p:nvGraphicFramePr>
        <p:xfrm>
          <a:off x="179512" y="2591238"/>
          <a:ext cx="3456384" cy="875884"/>
        </p:xfrm>
        <a:graphic>
          <a:graphicData uri="http://schemas.openxmlformats.org/presentationml/2006/ole">
            <mc:AlternateContent xmlns:mc="http://schemas.openxmlformats.org/markup-compatibility/2006">
              <mc:Choice xmlns:v="urn:schemas-microsoft-com:vml" Requires="v">
                <p:oleObj name="OpenOffice.org" r:id="rId2" imgW="1239120" imgH="312480" progId="opendocument.MathDocument.1">
                  <p:embed/>
                </p:oleObj>
              </mc:Choice>
              <mc:Fallback>
                <p:oleObj name="OpenOffice.org" r:id="rId2" imgW="1239120" imgH="312480" progId="opendocument.MathDocument.1">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91238"/>
                        <a:ext cx="3456384" cy="875884"/>
                      </a:xfrm>
                      <a:prstGeom prst="rect">
                        <a:avLst/>
                      </a:prstGeom>
                      <a:solidFill>
                        <a:srgbClr val="FFFF99"/>
                      </a:solidFill>
                    </p:spPr>
                  </p:pic>
                </p:oleObj>
              </mc:Fallback>
            </mc:AlternateContent>
          </a:graphicData>
        </a:graphic>
      </p:graphicFrame>
      <p:pic>
        <p:nvPicPr>
          <p:cNvPr id="10" name="Imagen 9"/>
          <p:cNvPicPr>
            <a:picLocks noChangeAspect="1"/>
          </p:cNvPicPr>
          <p:nvPr/>
        </p:nvPicPr>
        <p:blipFill>
          <a:blip r:embed="rId4"/>
          <a:stretch>
            <a:fillRect/>
          </a:stretch>
        </p:blipFill>
        <p:spPr>
          <a:xfrm>
            <a:off x="151578" y="3804657"/>
            <a:ext cx="6408711" cy="1312778"/>
          </a:xfrm>
          <a:prstGeom prst="rect">
            <a:avLst/>
          </a:prstGeom>
        </p:spPr>
      </p:pic>
      <p:graphicFrame>
        <p:nvGraphicFramePr>
          <p:cNvPr id="12" name="Object 5"/>
          <p:cNvGraphicFramePr>
            <a:graphicFrameLocks noChangeAspect="1"/>
          </p:cNvGraphicFramePr>
          <p:nvPr>
            <p:extLst>
              <p:ext uri="{D42A27DB-BD31-4B8C-83A1-F6EECF244321}">
                <p14:modId xmlns:p14="http://schemas.microsoft.com/office/powerpoint/2010/main" val="2240895411"/>
              </p:ext>
            </p:extLst>
          </p:nvPr>
        </p:nvGraphicFramePr>
        <p:xfrm>
          <a:off x="1748413" y="5454970"/>
          <a:ext cx="2623969" cy="1263123"/>
        </p:xfrm>
        <a:graphic>
          <a:graphicData uri="http://schemas.openxmlformats.org/presentationml/2006/ole">
            <mc:AlternateContent xmlns:mc="http://schemas.openxmlformats.org/markup-compatibility/2006">
              <mc:Choice xmlns:v="urn:schemas-microsoft-com:vml" Requires="v">
                <p:oleObj name="OpenOffice.org" r:id="rId5" imgW="980640" imgH="415800" progId="opendocument.MathDocument.1">
                  <p:embed/>
                </p:oleObj>
              </mc:Choice>
              <mc:Fallback>
                <p:oleObj name="OpenOffice.org" r:id="rId5" imgW="980640" imgH="415800" progId="opendocument.MathDocument.1">
                  <p:embed/>
                  <p:pic>
                    <p:nvPicPr>
                      <p:cNvPr id="1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8413" y="5454970"/>
                        <a:ext cx="2623969" cy="1263123"/>
                      </a:xfrm>
                      <a:prstGeom prst="rect">
                        <a:avLst/>
                      </a:prstGeom>
                      <a:solidFill>
                        <a:srgbClr val="FFFF99"/>
                      </a:solidFill>
                      <a:ln w="38100">
                        <a:solidFill>
                          <a:srgbClr val="000099"/>
                        </a:solidFill>
                        <a:miter lim="800000"/>
                        <a:headEnd/>
                        <a:tailEnd/>
                      </a:ln>
                    </p:spPr>
                  </p:pic>
                </p:oleObj>
              </mc:Fallback>
            </mc:AlternateContent>
          </a:graphicData>
        </a:graphic>
      </p:graphicFrame>
      <p:sp>
        <p:nvSpPr>
          <p:cNvPr id="13" name="Flecha derecha 12"/>
          <p:cNvSpPr/>
          <p:nvPr/>
        </p:nvSpPr>
        <p:spPr>
          <a:xfrm>
            <a:off x="899592" y="602065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ext Box 1"/>
          <p:cNvSpPr txBox="1">
            <a:spLocks noChangeArrowheads="1"/>
          </p:cNvSpPr>
          <p:nvPr/>
        </p:nvSpPr>
        <p:spPr bwMode="auto">
          <a:xfrm>
            <a:off x="4628131" y="5791261"/>
            <a:ext cx="3957904" cy="925511"/>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i="1">
                <a:solidFill>
                  <a:srgbClr val="FF0000"/>
                </a:solidFill>
                <a:latin typeface="Calibri" panose="020F0502020204030204" pitchFamily="34" charset="0"/>
                <a:cs typeface="Calibri" panose="020F0502020204030204" pitchFamily="34" charset="0"/>
              </a:rPr>
              <a:t>U</a:t>
            </a:r>
            <a:r>
              <a:rPr lang="es-ES">
                <a:solidFill>
                  <a:srgbClr val="000099"/>
                </a:solidFill>
                <a:latin typeface="Calibri" panose="020F0502020204030204" pitchFamily="34" charset="0"/>
                <a:cs typeface="Calibri" panose="020F0502020204030204" pitchFamily="34" charset="0"/>
              </a:rPr>
              <a:t>:</a:t>
            </a:r>
            <a:r>
              <a:rPr lang="es-ES">
                <a:solidFill>
                  <a:srgbClr val="FF0000"/>
                </a:solidFill>
                <a:latin typeface="Calibri" panose="020F0502020204030204" pitchFamily="34" charset="0"/>
                <a:cs typeface="Calibri" panose="020F0502020204030204" pitchFamily="34" charset="0"/>
              </a:rPr>
              <a:t> </a:t>
            </a:r>
            <a:r>
              <a:rPr lang="es-ES" i="1">
                <a:solidFill>
                  <a:srgbClr val="FF0000"/>
                </a:solidFill>
                <a:latin typeface="Calibri" panose="020F0502020204030204" pitchFamily="34" charset="0"/>
                <a:cs typeface="Calibri" panose="020F0502020204030204" pitchFamily="34" charset="0"/>
              </a:rPr>
              <a:t>energía potencial electrostática</a:t>
            </a:r>
            <a:r>
              <a:rPr lang="es-ES">
                <a:solidFill>
                  <a:srgbClr val="FF0000"/>
                </a:solidFill>
                <a:latin typeface="Calibri" panose="020F0502020204030204" pitchFamily="34" charset="0"/>
                <a:cs typeface="Calibri" panose="020F0502020204030204" pitchFamily="34" charset="0"/>
              </a:rPr>
              <a:t> </a:t>
            </a:r>
            <a:r>
              <a:rPr lang="es-ES">
                <a:solidFill>
                  <a:srgbClr val="000099"/>
                </a:solidFill>
                <a:latin typeface="Calibri" panose="020F0502020204030204" pitchFamily="34" charset="0"/>
                <a:cs typeface="Calibri" panose="020F0502020204030204" pitchFamily="34" charset="0"/>
              </a:rPr>
              <a:t>de dos </a:t>
            </a:r>
            <a:r>
              <a:rPr lang="es-ES">
                <a:solidFill>
                  <a:srgbClr val="FF0000"/>
                </a:solidFill>
                <a:latin typeface="Calibri" panose="020F0502020204030204" pitchFamily="34" charset="0"/>
                <a:cs typeface="Calibri" panose="020F0502020204030204" pitchFamily="34" charset="0"/>
              </a:rPr>
              <a:t>cargas puntuales </a:t>
            </a:r>
            <a:r>
              <a:rPr lang="es-ES" i="1">
                <a:solidFill>
                  <a:srgbClr val="FF0000"/>
                </a:solidFill>
                <a:latin typeface="Calibri" panose="020F0502020204030204" pitchFamily="34" charset="0"/>
                <a:cs typeface="Calibri" panose="020F0502020204030204" pitchFamily="34" charset="0"/>
              </a:rPr>
              <a:t>q</a:t>
            </a:r>
            <a:r>
              <a:rPr lang="es-ES">
                <a:solidFill>
                  <a:srgbClr val="FF0000"/>
                </a:solidFill>
                <a:latin typeface="Calibri" panose="020F0502020204030204" pitchFamily="34" charset="0"/>
                <a:cs typeface="Calibri" panose="020F0502020204030204" pitchFamily="34" charset="0"/>
              </a:rPr>
              <a:t> y </a:t>
            </a:r>
            <a:r>
              <a:rPr lang="es-ES" i="1" err="1">
                <a:solidFill>
                  <a:srgbClr val="FF0000"/>
                </a:solidFill>
                <a:latin typeface="Calibri" panose="020F0502020204030204" pitchFamily="34" charset="0"/>
                <a:cs typeface="Calibri" panose="020F0502020204030204" pitchFamily="34" charset="0"/>
              </a:rPr>
              <a:t>q</a:t>
            </a:r>
            <a:r>
              <a:rPr lang="es-ES" i="1" baseline="-25000" err="1">
                <a:solidFill>
                  <a:srgbClr val="FF0000"/>
                </a:solidFill>
                <a:latin typeface="Calibri" panose="020F0502020204030204" pitchFamily="34" charset="0"/>
                <a:cs typeface="Calibri" panose="020F0502020204030204" pitchFamily="34" charset="0"/>
              </a:rPr>
              <a:t>i</a:t>
            </a:r>
            <a:r>
              <a:rPr lang="es-ES">
                <a:solidFill>
                  <a:srgbClr val="000099"/>
                </a:solidFill>
                <a:latin typeface="Calibri" panose="020F0502020204030204" pitchFamily="34" charset="0"/>
                <a:cs typeface="Calibri" panose="020F0502020204030204" pitchFamily="34" charset="0"/>
              </a:rPr>
              <a:t> separadas por una distancia</a:t>
            </a:r>
            <a:r>
              <a:rPr lang="es-ES">
                <a:solidFill>
                  <a:srgbClr val="FF0000"/>
                </a:solidFill>
                <a:latin typeface="Calibri" panose="020F0502020204030204" pitchFamily="34" charset="0"/>
                <a:cs typeface="Calibri" panose="020F0502020204030204" pitchFamily="34" charset="0"/>
              </a:rPr>
              <a:t> </a:t>
            </a:r>
            <a:r>
              <a:rPr lang="es-ES" i="1">
                <a:solidFill>
                  <a:srgbClr val="FF0000"/>
                </a:solidFill>
                <a:latin typeface="Calibri" panose="020F0502020204030204" pitchFamily="34" charset="0"/>
                <a:cs typeface="Calibri" panose="020F0502020204030204" pitchFamily="34" charset="0"/>
              </a:rPr>
              <a:t>r</a:t>
            </a:r>
            <a:r>
              <a:rPr lang="es-ES">
                <a:solidFill>
                  <a:srgbClr val="000099"/>
                </a:solidFill>
                <a:latin typeface="Calibri" panose="020F0502020204030204" pitchFamily="34" charset="0"/>
                <a:cs typeface="Calibri" panose="020F0502020204030204" pitchFamily="34" charset="0"/>
              </a:rPr>
              <a:t>.</a:t>
            </a:r>
            <a:endParaRPr lang="es-ES" i="1">
              <a:solidFill>
                <a:srgbClr val="000099"/>
              </a:solidFill>
              <a:latin typeface="Calibri" panose="020F0502020204030204" pitchFamily="34" charset="0"/>
              <a:cs typeface="Calibri" panose="020F0502020204030204" pitchFamily="34" charset="0"/>
            </a:endParaRPr>
          </a:p>
        </p:txBody>
      </p:sp>
      <p:sp>
        <p:nvSpPr>
          <p:cNvPr id="15" name="Rectángulo 14"/>
          <p:cNvSpPr/>
          <p:nvPr/>
        </p:nvSpPr>
        <p:spPr>
          <a:xfrm>
            <a:off x="4999219" y="2717143"/>
            <a:ext cx="3461214" cy="584775"/>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1600">
                <a:solidFill>
                  <a:srgbClr val="000099"/>
                </a:solidFill>
                <a:latin typeface="Calibri" panose="020F0502020204030204" pitchFamily="34" charset="0"/>
                <a:cs typeface="Calibri" panose="020F0502020204030204" pitchFamily="34" charset="0"/>
              </a:rPr>
              <a:t>Sustituimos la expresión de </a:t>
            </a:r>
            <a:r>
              <a:rPr lang="es-ES" sz="1600" b="1">
                <a:solidFill>
                  <a:srgbClr val="000099"/>
                </a:solidFill>
                <a:latin typeface="Calibri" panose="020F0502020204030204" pitchFamily="34" charset="0"/>
                <a:cs typeface="Calibri" panose="020F0502020204030204" pitchFamily="34" charset="0"/>
              </a:rPr>
              <a:t>F</a:t>
            </a:r>
            <a:r>
              <a:rPr lang="es-ES" sz="1600">
                <a:solidFill>
                  <a:srgbClr val="000099"/>
                </a:solidFill>
                <a:latin typeface="Calibri" panose="020F0502020204030204" pitchFamily="34" charset="0"/>
                <a:cs typeface="Calibri" panose="020F0502020204030204" pitchFamily="34" charset="0"/>
              </a:rPr>
              <a:t> para dos cargas puntuales e integramos: </a:t>
            </a:r>
          </a:p>
        </p:txBody>
      </p:sp>
      <p:sp>
        <p:nvSpPr>
          <p:cNvPr id="16" name="Elipse 15"/>
          <p:cNvSpPr/>
          <p:nvPr/>
        </p:nvSpPr>
        <p:spPr>
          <a:xfrm>
            <a:off x="5469097" y="3659166"/>
            <a:ext cx="1070447" cy="1584091"/>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de flecha 17"/>
          <p:cNvCxnSpPr/>
          <p:nvPr/>
        </p:nvCxnSpPr>
        <p:spPr>
          <a:xfrm>
            <a:off x="6389595" y="3889488"/>
            <a:ext cx="439389" cy="650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827653" y="3804657"/>
            <a:ext cx="1018227" cy="369332"/>
          </a:xfrm>
          <a:prstGeom prst="rect">
            <a:avLst/>
          </a:prstGeom>
          <a:noFill/>
        </p:spPr>
        <p:txBody>
          <a:bodyPr wrap="none" rtlCol="0">
            <a:spAutoFit/>
          </a:bodyPr>
          <a:lstStyle/>
          <a:p>
            <a:r>
              <a:rPr lang="es-ES"/>
              <a:t>Esto es </a:t>
            </a:r>
            <a:endParaRPr lang="es-ES" sz="1600">
              <a:solidFill>
                <a:srgbClr val="000099"/>
              </a:solidFill>
              <a:latin typeface="Calibri" panose="020F0502020204030204" pitchFamily="34" charset="0"/>
              <a:cs typeface="Calibri" panose="020F0502020204030204" pitchFamily="34" charset="0"/>
            </a:endParaRPr>
          </a:p>
        </p:txBody>
      </p:sp>
      <p:sp>
        <p:nvSpPr>
          <p:cNvPr id="20" name="Rectángulo 19"/>
          <p:cNvSpPr/>
          <p:nvPr/>
        </p:nvSpPr>
        <p:spPr>
          <a:xfrm>
            <a:off x="6891172" y="3467122"/>
            <a:ext cx="2264421" cy="2308324"/>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a:solidFill>
                  <a:srgbClr val="000099"/>
                </a:solidFill>
                <a:latin typeface="Calibri" panose="020F0502020204030204" pitchFamily="34" charset="0"/>
                <a:cs typeface="Calibri" panose="020F0502020204030204" pitchFamily="34" charset="0"/>
              </a:rPr>
              <a:t>Es una constante que depende de dónde impongamos que U vale 0.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a:solidFill>
                  <a:srgbClr val="000099"/>
                </a:solidFill>
                <a:latin typeface="Calibri" panose="020F0502020204030204" pitchFamily="34" charset="0"/>
                <a:cs typeface="Calibri" panose="020F0502020204030204" pitchFamily="34" charset="0"/>
              </a:rPr>
              <a:t>Eligiendo </a:t>
            </a:r>
            <a:r>
              <a:rPr lang="es-ES" i="1">
                <a:solidFill>
                  <a:srgbClr val="000099"/>
                </a:solidFill>
                <a:latin typeface="Calibri" panose="020F0502020204030204" pitchFamily="34" charset="0"/>
                <a:cs typeface="Calibri" panose="020F0502020204030204" pitchFamily="34" charset="0"/>
              </a:rPr>
              <a:t>r</a:t>
            </a:r>
            <a:r>
              <a:rPr lang="es-ES" i="1" baseline="-25000">
                <a:solidFill>
                  <a:srgbClr val="000099"/>
                </a:solidFill>
                <a:latin typeface="Calibri" panose="020F0502020204030204" pitchFamily="34" charset="0"/>
                <a:cs typeface="Calibri" panose="020F0502020204030204" pitchFamily="34" charset="0"/>
              </a:rPr>
              <a:t>0</a:t>
            </a:r>
            <a:r>
              <a:rPr lang="es-ES" i="1">
                <a:solidFill>
                  <a:srgbClr val="000099"/>
                </a:solidFill>
                <a:latin typeface="Calibri" panose="020F0502020204030204" pitchFamily="34" charset="0"/>
                <a:cs typeface="Calibri" panose="020F0502020204030204" pitchFamily="34" charset="0"/>
              </a:rPr>
              <a:t>  =  </a:t>
            </a:r>
            <a:r>
              <a:rPr lang="es-ES">
                <a:solidFill>
                  <a:srgbClr val="000099"/>
                </a:solidFill>
                <a:latin typeface="Calibri" panose="020F0502020204030204" pitchFamily="34" charset="0"/>
                <a:cs typeface="Calibri" panose="020F0502020204030204" pitchFamily="34" charset="0"/>
                <a:sym typeface="Symbol"/>
              </a:rPr>
              <a:t></a:t>
            </a:r>
            <a:r>
              <a:rPr lang="es-ES" i="1">
                <a:solidFill>
                  <a:srgbClr val="000099"/>
                </a:solidFill>
                <a:latin typeface="Calibri" panose="020F0502020204030204" pitchFamily="34" charset="0"/>
                <a:cs typeface="Calibri" panose="020F0502020204030204" pitchFamily="34" charset="0"/>
                <a:sym typeface="Symbol"/>
              </a:rPr>
              <a:t> </a:t>
            </a:r>
            <a:r>
              <a:rPr lang="es-ES">
                <a:solidFill>
                  <a:srgbClr val="000099"/>
                </a:solidFill>
                <a:latin typeface="Calibri" panose="020F0502020204030204" pitchFamily="34" charset="0"/>
                <a:cs typeface="Calibri" panose="020F0502020204030204" pitchFamily="34" charset="0"/>
              </a:rPr>
              <a:t>es equivalente a decir: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b="1" i="1">
                <a:solidFill>
                  <a:srgbClr val="FF0000"/>
                </a:solidFill>
                <a:latin typeface="Calibri" panose="020F0502020204030204" pitchFamily="34" charset="0"/>
                <a:cs typeface="Calibri" panose="020F0502020204030204" pitchFamily="34" charset="0"/>
              </a:rPr>
              <a:t>U </a:t>
            </a:r>
            <a:r>
              <a:rPr lang="es-ES" i="1">
                <a:solidFill>
                  <a:srgbClr val="FF0000"/>
                </a:solidFill>
                <a:latin typeface="Calibri" panose="020F0502020204030204" pitchFamily="34" charset="0"/>
                <a:cs typeface="Calibri" panose="020F0502020204030204" pitchFamily="34" charset="0"/>
              </a:rPr>
              <a:t>= 0</a:t>
            </a:r>
            <a:r>
              <a:rPr lang="es-ES">
                <a:solidFill>
                  <a:srgbClr val="FF0000"/>
                </a:solidFill>
                <a:latin typeface="Calibri" panose="020F0502020204030204" pitchFamily="34" charset="0"/>
                <a:cs typeface="Calibri" panose="020F0502020204030204" pitchFamily="34" charset="0"/>
              </a:rPr>
              <a:t> en</a:t>
            </a:r>
            <a:r>
              <a:rPr lang="es-ES" b="1" i="1">
                <a:solidFill>
                  <a:srgbClr val="FF0000"/>
                </a:solidFill>
                <a:latin typeface="Calibri" panose="020F0502020204030204" pitchFamily="34" charset="0"/>
                <a:cs typeface="Calibri" panose="020F0502020204030204" pitchFamily="34" charset="0"/>
              </a:rPr>
              <a:t> </a:t>
            </a:r>
            <a:r>
              <a:rPr lang="es-ES" i="1">
                <a:solidFill>
                  <a:srgbClr val="FF0000"/>
                </a:solidFill>
                <a:latin typeface="Calibri" panose="020F0502020204030204" pitchFamily="34" charset="0"/>
                <a:cs typeface="Calibri" panose="020F0502020204030204" pitchFamily="34" charset="0"/>
              </a:rPr>
              <a:t>r</a:t>
            </a:r>
            <a:r>
              <a:rPr lang="es-ES" i="1" baseline="-25000">
                <a:solidFill>
                  <a:srgbClr val="FF0000"/>
                </a:solidFill>
                <a:latin typeface="Calibri" panose="020F0502020204030204" pitchFamily="34" charset="0"/>
                <a:cs typeface="Calibri" panose="020F0502020204030204" pitchFamily="34" charset="0"/>
              </a:rPr>
              <a:t>0</a:t>
            </a:r>
            <a:r>
              <a:rPr lang="es-ES" i="1">
                <a:solidFill>
                  <a:srgbClr val="FF0000"/>
                </a:solidFill>
                <a:latin typeface="Calibri" panose="020F0502020204030204" pitchFamily="34" charset="0"/>
                <a:cs typeface="Calibri" panose="020F0502020204030204" pitchFamily="34" charset="0"/>
              </a:rPr>
              <a:t> =  </a:t>
            </a:r>
            <a:r>
              <a:rPr lang="es-ES">
                <a:solidFill>
                  <a:srgbClr val="FF0000"/>
                </a:solidFill>
                <a:latin typeface="Calibri" panose="020F0502020204030204" pitchFamily="34" charset="0"/>
                <a:cs typeface="Calibri" panose="020F0502020204030204" pitchFamily="34" charset="0"/>
                <a:sym typeface="Symbol"/>
              </a:rPr>
              <a:t></a:t>
            </a:r>
            <a:endParaRPr lang="es-ES">
              <a:solidFill>
                <a:srgbClr val="FF0000"/>
              </a:solidFill>
              <a:latin typeface="Calibri" panose="020F0502020204030204" pitchFamily="34" charset="0"/>
              <a:cs typeface="Calibri" panose="020F0502020204030204" pitchFamily="34" charset="0"/>
            </a:endParaRPr>
          </a:p>
          <a:p>
            <a:endParaRPr lang="es-ES">
              <a:solidFill>
                <a:srgbClr val="000099"/>
              </a:solidFill>
              <a:latin typeface="Calibri" panose="020F0502020204030204" pitchFamily="34" charset="0"/>
              <a:cs typeface="Calibri" panose="020F0502020204030204" pitchFamily="34" charset="0"/>
            </a:endParaRPr>
          </a:p>
        </p:txBody>
      </p:sp>
      <p:sp>
        <p:nvSpPr>
          <p:cNvPr id="22" name="Flecha derecha 21"/>
          <p:cNvSpPr/>
          <p:nvPr/>
        </p:nvSpPr>
        <p:spPr>
          <a:xfrm>
            <a:off x="3993521" y="2872819"/>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7097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a:solidFill>
                  <a:srgbClr val="00B050"/>
                </a:solidFill>
              </a:rPr>
              <a:t>Gravedad vs Electromagnetismo</a:t>
            </a:r>
          </a:p>
        </p:txBody>
      </p:sp>
      <p:sp>
        <p:nvSpPr>
          <p:cNvPr id="3" name="Marcador de contenido 2"/>
          <p:cNvSpPr>
            <a:spLocks noGrp="1"/>
          </p:cNvSpPr>
          <p:nvPr>
            <p:ph idx="1"/>
          </p:nvPr>
        </p:nvSpPr>
        <p:spPr/>
        <p:txBody>
          <a:bodyPr/>
          <a:lstStyle/>
          <a:p>
            <a:r>
              <a:rPr lang="es-ES"/>
              <a:t>Y aunque nos parezca que la Interacción Gravitatoria es la más intensa estamos muy equivocados.</a:t>
            </a:r>
          </a:p>
          <a:p>
            <a:r>
              <a:rPr lang="es-ES"/>
              <a:t>Mirad este vídeo:</a:t>
            </a:r>
          </a:p>
          <a:p>
            <a:r>
              <a:rPr lang="es-ES">
                <a:hlinkClick r:id="rId2"/>
              </a:rPr>
              <a:t>https://www.youtube.com/watch?v=28XFfGRyQRQ</a:t>
            </a:r>
            <a:endParaRPr lang="es-ES"/>
          </a:p>
        </p:txBody>
      </p:sp>
    </p:spTree>
    <p:extLst>
      <p:ext uri="{BB962C8B-B14F-4D97-AF65-F5344CB8AC3E}">
        <p14:creationId xmlns:p14="http://schemas.microsoft.com/office/powerpoint/2010/main" val="1501233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
          <p:cNvSpPr txBox="1">
            <a:spLocks noChangeArrowheads="1"/>
          </p:cNvSpPr>
          <p:nvPr/>
        </p:nvSpPr>
        <p:spPr bwMode="auto">
          <a:xfrm>
            <a:off x="2483768" y="1988840"/>
            <a:ext cx="6588224" cy="1110177"/>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¿Energía total </a:t>
            </a:r>
            <a:r>
              <a:rPr lang="es-ES" sz="2200" i="1">
                <a:solidFill>
                  <a:srgbClr val="000099"/>
                </a:solidFill>
              </a:rPr>
              <a:t>U</a:t>
            </a:r>
            <a:r>
              <a:rPr lang="es-ES" sz="2200">
                <a:solidFill>
                  <a:srgbClr val="000099"/>
                </a:solidFill>
              </a:rPr>
              <a:t> de interacción electrostática?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Sabemos calcular </a:t>
            </a:r>
            <a:r>
              <a:rPr lang="es-ES" sz="2200" i="1">
                <a:solidFill>
                  <a:srgbClr val="000099"/>
                </a:solidFill>
              </a:rPr>
              <a:t>U</a:t>
            </a:r>
            <a:r>
              <a:rPr lang="es-ES" sz="2200" i="1" baseline="-25000">
                <a:solidFill>
                  <a:srgbClr val="000099"/>
                </a:solidFill>
              </a:rPr>
              <a:t>12</a:t>
            </a:r>
            <a:r>
              <a:rPr lang="es-ES" sz="2200">
                <a:solidFill>
                  <a:srgbClr val="000099"/>
                </a:solidFill>
              </a:rPr>
              <a:t> de un </a:t>
            </a:r>
            <a:r>
              <a:rPr lang="es-ES" sz="2200" i="1">
                <a:solidFill>
                  <a:srgbClr val="FF0000"/>
                </a:solidFill>
              </a:rPr>
              <a:t>par</a:t>
            </a:r>
            <a:r>
              <a:rPr lang="es-ES" sz="2200">
                <a:solidFill>
                  <a:srgbClr val="000099"/>
                </a:solidFill>
              </a:rPr>
              <a:t> de cargas </a:t>
            </a:r>
            <a:r>
              <a:rPr lang="es-ES" sz="2200" i="1">
                <a:solidFill>
                  <a:srgbClr val="000099"/>
                </a:solidFill>
              </a:rPr>
              <a:t>q</a:t>
            </a:r>
            <a:r>
              <a:rPr lang="es-ES" sz="2200" i="1" baseline="-25000">
                <a:solidFill>
                  <a:srgbClr val="000099"/>
                </a:solidFill>
              </a:rPr>
              <a:t>1</a:t>
            </a:r>
            <a:r>
              <a:rPr lang="es-ES" sz="2200">
                <a:solidFill>
                  <a:srgbClr val="000099"/>
                </a:solidFill>
              </a:rPr>
              <a:t> y </a:t>
            </a:r>
            <a:r>
              <a:rPr lang="es-ES" sz="2200" i="1">
                <a:solidFill>
                  <a:srgbClr val="000099"/>
                </a:solidFill>
              </a:rPr>
              <a:t>q</a:t>
            </a:r>
            <a:r>
              <a:rPr lang="es-ES" sz="2200" i="1" baseline="-25000">
                <a:solidFill>
                  <a:srgbClr val="000099"/>
                </a:solidFill>
              </a:rPr>
              <a:t>2</a:t>
            </a:r>
            <a:r>
              <a:rPr lang="es-ES" sz="2200">
                <a:solidFill>
                  <a:srgbClr val="000099"/>
                </a:solidFill>
              </a:rPr>
              <a:t> </a:t>
            </a:r>
          </a:p>
        </p:txBody>
      </p:sp>
      <p:sp>
        <p:nvSpPr>
          <p:cNvPr id="5" name="Text Box 1"/>
          <p:cNvSpPr txBox="1">
            <a:spLocks noChangeArrowheads="1"/>
          </p:cNvSpPr>
          <p:nvPr/>
        </p:nvSpPr>
        <p:spPr bwMode="auto">
          <a:xfrm>
            <a:off x="179512" y="1253562"/>
            <a:ext cx="8424936" cy="43306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Generalización: varias cargas puntuales  </a:t>
            </a:r>
          </a:p>
        </p:txBody>
      </p:sp>
      <p:graphicFrame>
        <p:nvGraphicFramePr>
          <p:cNvPr id="112645" name="Object 5"/>
          <p:cNvGraphicFramePr>
            <a:graphicFrameLocks noChangeAspect="1"/>
          </p:cNvGraphicFramePr>
          <p:nvPr>
            <p:extLst>
              <p:ext uri="{D42A27DB-BD31-4B8C-83A1-F6EECF244321}">
                <p14:modId xmlns:p14="http://schemas.microsoft.com/office/powerpoint/2010/main" val="2967853707"/>
              </p:ext>
            </p:extLst>
          </p:nvPr>
        </p:nvGraphicFramePr>
        <p:xfrm>
          <a:off x="4193951" y="3079804"/>
          <a:ext cx="2754313" cy="1285300"/>
        </p:xfrm>
        <a:graphic>
          <a:graphicData uri="http://schemas.openxmlformats.org/presentationml/2006/ole">
            <mc:AlternateContent xmlns:mc="http://schemas.openxmlformats.org/markup-compatibility/2006">
              <mc:Choice xmlns:v="urn:schemas-microsoft-com:vml" Requires="v">
                <p:oleObj name="OpenOffice.org" r:id="rId3" imgW="1142640" imgH="415800" progId="opendocument.MathDocument.1">
                  <p:embed/>
                </p:oleObj>
              </mc:Choice>
              <mc:Fallback>
                <p:oleObj name="OpenOffice.org" r:id="rId3" imgW="1142640" imgH="415800" progId="opendocument.MathDocument.1">
                  <p:embed/>
                  <p:pic>
                    <p:nvPicPr>
                      <p:cNvPr id="1126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951" y="3079804"/>
                        <a:ext cx="2754313" cy="1285300"/>
                      </a:xfrm>
                      <a:prstGeom prst="rect">
                        <a:avLst/>
                      </a:prstGeom>
                      <a:solidFill>
                        <a:srgbClr val="FFFF99"/>
                      </a:solidFill>
                    </p:spPr>
                  </p:pic>
                </p:oleObj>
              </mc:Fallback>
            </mc:AlternateContent>
          </a:graphicData>
        </a:graphic>
      </p:graphicFrame>
      <p:pic>
        <p:nvPicPr>
          <p:cNvPr id="183300" name="Picture 4" descr="E:\Capítulos\ch21\figure-21-32.jpg"/>
          <p:cNvPicPr>
            <a:picLocks noChangeAspect="1" noChangeArrowheads="1"/>
          </p:cNvPicPr>
          <p:nvPr/>
        </p:nvPicPr>
        <p:blipFill>
          <a:blip r:embed="rId5" cstate="print"/>
          <a:srcRect/>
          <a:stretch>
            <a:fillRect/>
          </a:stretch>
        </p:blipFill>
        <p:spPr bwMode="auto">
          <a:xfrm>
            <a:off x="323528" y="1988840"/>
            <a:ext cx="1988171" cy="2088232"/>
          </a:xfrm>
          <a:prstGeom prst="rect">
            <a:avLst/>
          </a:prstGeom>
          <a:noFill/>
          <a:ln>
            <a:solidFill>
              <a:schemeClr val="accent1">
                <a:lumMod val="60000"/>
                <a:lumOff val="40000"/>
              </a:schemeClr>
            </a:solidFill>
          </a:ln>
        </p:spPr>
      </p:pic>
      <p:graphicFrame>
        <p:nvGraphicFramePr>
          <p:cNvPr id="183301" name="Object 5"/>
          <p:cNvGraphicFramePr>
            <a:graphicFrameLocks noChangeAspect="1"/>
          </p:cNvGraphicFramePr>
          <p:nvPr/>
        </p:nvGraphicFramePr>
        <p:xfrm>
          <a:off x="827584" y="5517232"/>
          <a:ext cx="7620001" cy="1124967"/>
        </p:xfrm>
        <a:graphic>
          <a:graphicData uri="http://schemas.openxmlformats.org/presentationml/2006/ole">
            <mc:AlternateContent xmlns:mc="http://schemas.openxmlformats.org/markup-compatibility/2006">
              <mc:Choice xmlns:v="urn:schemas-microsoft-com:vml" Requires="v">
                <p:oleObj name="OpenOffice.org" r:id="rId6" imgW="3198600" imgH="446760" progId="opendocument.MathDocument.1">
                  <p:embed/>
                </p:oleObj>
              </mc:Choice>
              <mc:Fallback>
                <p:oleObj name="OpenOffice.org" r:id="rId6" imgW="3198600" imgH="446760" progId="opendocument.MathDocument.1">
                  <p:embed/>
                  <p:pic>
                    <p:nvPicPr>
                      <p:cNvPr id="18330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5517232"/>
                        <a:ext cx="7620001" cy="1124967"/>
                      </a:xfrm>
                      <a:prstGeom prst="rect">
                        <a:avLst/>
                      </a:prstGeom>
                      <a:solidFill>
                        <a:srgbClr val="FFFF99"/>
                      </a:solidFill>
                    </p:spPr>
                  </p:pic>
                </p:oleObj>
              </mc:Fallback>
            </mc:AlternateContent>
          </a:graphicData>
        </a:graphic>
      </p:graphicFrame>
      <p:graphicFrame>
        <p:nvGraphicFramePr>
          <p:cNvPr id="183302" name="Object 6"/>
          <p:cNvGraphicFramePr>
            <a:graphicFrameLocks noChangeAspect="1"/>
          </p:cNvGraphicFramePr>
          <p:nvPr/>
        </p:nvGraphicFramePr>
        <p:xfrm>
          <a:off x="3995936" y="4581500"/>
          <a:ext cx="4279900" cy="647700"/>
        </p:xfrm>
        <a:graphic>
          <a:graphicData uri="http://schemas.openxmlformats.org/presentationml/2006/ole">
            <mc:AlternateContent xmlns:mc="http://schemas.openxmlformats.org/markup-compatibility/2006">
              <mc:Choice xmlns:v="urn:schemas-microsoft-com:vml" Requires="v">
                <p:oleObj name="OpenOffice.org" r:id="rId8" imgW="1583640" imgH="212040" progId="opendocument.MathDocument.1">
                  <p:embed/>
                </p:oleObj>
              </mc:Choice>
              <mc:Fallback>
                <p:oleObj name="OpenOffice.org" r:id="rId8" imgW="1583640" imgH="212040" progId="opendocument.MathDocument.1">
                  <p:embed/>
                  <p:pic>
                    <p:nvPicPr>
                      <p:cNvPr id="18330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4581500"/>
                        <a:ext cx="4279900" cy="64770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0" name="Text Box 1"/>
          <p:cNvSpPr txBox="1">
            <a:spLocks noChangeArrowheads="1"/>
          </p:cNvSpPr>
          <p:nvPr/>
        </p:nvSpPr>
        <p:spPr bwMode="auto">
          <a:xfrm>
            <a:off x="179512" y="4509120"/>
            <a:ext cx="3240360"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Solución: </a:t>
            </a:r>
            <a:r>
              <a:rPr lang="es-ES" sz="2200">
                <a:solidFill>
                  <a:srgbClr val="FF0000"/>
                </a:solidFill>
              </a:rPr>
              <a:t>suma</a:t>
            </a:r>
            <a:r>
              <a:rPr lang="es-ES" sz="2200">
                <a:solidFill>
                  <a:srgbClr val="000099"/>
                </a:solidFill>
              </a:rPr>
              <a:t> a </a:t>
            </a:r>
            <a:r>
              <a:rPr lang="es-ES" sz="2200">
                <a:solidFill>
                  <a:srgbClr val="FF0000"/>
                </a:solidFill>
              </a:rPr>
              <a:t>todos</a:t>
            </a:r>
            <a:r>
              <a:rPr lang="es-ES" sz="2200">
                <a:solidFill>
                  <a:srgbClr val="000099"/>
                </a:solidFill>
              </a:rPr>
              <a:t> los </a:t>
            </a:r>
            <a:r>
              <a:rPr lang="es-ES" sz="2200" i="1">
                <a:solidFill>
                  <a:srgbClr val="FF0000"/>
                </a:solidFill>
              </a:rPr>
              <a:t>pares</a:t>
            </a:r>
            <a:r>
              <a:rPr lang="es-ES" sz="2200">
                <a:solidFill>
                  <a:srgbClr val="000099"/>
                </a:solidFill>
              </a:rPr>
              <a:t> de cargas: </a:t>
            </a:r>
          </a:p>
        </p:txBody>
      </p:sp>
      <p:sp>
        <p:nvSpPr>
          <p:cNvPr id="11" name="Título 1"/>
          <p:cNvSpPr txBox="1">
            <a:spLocks/>
          </p:cNvSpPr>
          <p:nvPr/>
        </p:nvSpPr>
        <p:spPr>
          <a:xfrm>
            <a:off x="0" y="4581"/>
            <a:ext cx="9144000" cy="904139"/>
          </a:xfrm>
          <a:prstGeom prst="rect">
            <a:avLst/>
          </a:prstGeom>
          <a:solidFill>
            <a:schemeClr val="accent2"/>
          </a:solidFill>
        </p:spPr>
        <p:txBody>
          <a:bodyPr>
            <a:normAutofit fontScale="70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Energía potencial electrostática de un sistema de varias cargas </a:t>
            </a:r>
            <a:r>
              <a:rPr lang="es-ES" b="1" kern="0" err="1">
                <a:solidFill>
                  <a:schemeClr val="bg1"/>
                </a:solidFill>
              </a:rPr>
              <a:t>qi</a:t>
            </a:r>
            <a:endParaRPr lang="es-ES" b="1" kern="0">
              <a:solidFill>
                <a:schemeClr val="bg1"/>
              </a:solidFill>
            </a:endParaRPr>
          </a:p>
          <a:p>
            <a:endParaRPr lang="es-ES" kern="0">
              <a:solidFill>
                <a:schemeClr val="bg1"/>
              </a:solidFill>
            </a:endParaRPr>
          </a:p>
        </p:txBody>
      </p:sp>
    </p:spTree>
    <p:extLst>
      <p:ext uri="{BB962C8B-B14F-4D97-AF65-F5344CB8AC3E}">
        <p14:creationId xmlns:p14="http://schemas.microsoft.com/office/powerpoint/2010/main" val="1469714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
        <p:nvSpPr>
          <p:cNvPr id="6" name="CuadroTexto 5"/>
          <p:cNvSpPr txBox="1"/>
          <p:nvPr/>
        </p:nvSpPr>
        <p:spPr>
          <a:xfrm>
            <a:off x="0" y="1044836"/>
            <a:ext cx="9144000" cy="1323439"/>
          </a:xfrm>
          <a:prstGeom prst="rect">
            <a:avLst/>
          </a:prstGeom>
          <a:noFill/>
        </p:spPr>
        <p:txBody>
          <a:bodyPr wrap="square" rtlCol="0">
            <a:spAutoFit/>
          </a:bodyPr>
          <a:lstStyle/>
          <a:p>
            <a:r>
              <a:rPr lang="es-ES" sz="2000">
                <a:solidFill>
                  <a:schemeClr val="tx1"/>
                </a:solidFill>
                <a:latin typeface="Calibri" panose="020F0502020204030204" pitchFamily="34" charset="0"/>
                <a:cs typeface="Calibri" panose="020F0502020204030204" pitchFamily="34" charset="0"/>
              </a:rPr>
              <a:t>¿Qué sucede si hacemos lo mismo con la expresión del campo eléctrico </a:t>
            </a:r>
            <a:r>
              <a:rPr lang="es-ES" sz="2000" b="1">
                <a:solidFill>
                  <a:schemeClr val="tx1"/>
                </a:solidFill>
                <a:latin typeface="Calibri" panose="020F0502020204030204" pitchFamily="34" charset="0"/>
                <a:cs typeface="Calibri" panose="020F0502020204030204" pitchFamily="34" charset="0"/>
              </a:rPr>
              <a:t>E</a:t>
            </a:r>
            <a:r>
              <a:rPr lang="es-ES" sz="2000">
                <a:solidFill>
                  <a:schemeClr val="tx1"/>
                </a:solidFill>
                <a:latin typeface="Calibri" panose="020F0502020204030204" pitchFamily="34" charset="0"/>
                <a:cs typeface="Calibri" panose="020F0502020204030204" pitchFamily="34" charset="0"/>
              </a:rPr>
              <a:t>? </a:t>
            </a:r>
          </a:p>
          <a:p>
            <a:r>
              <a:rPr lang="es-ES" sz="2000">
                <a:solidFill>
                  <a:schemeClr val="tx1"/>
                </a:solidFill>
                <a:latin typeface="Calibri" panose="020F0502020204030204" pitchFamily="34" charset="0"/>
                <a:cs typeface="Calibri" panose="020F0502020204030204" pitchFamily="34" charset="0"/>
              </a:rPr>
              <a:t>El </a:t>
            </a:r>
            <a:r>
              <a:rPr lang="es-ES" sz="2000" b="1">
                <a:solidFill>
                  <a:srgbClr val="FF0000"/>
                </a:solidFill>
                <a:latin typeface="Calibri" panose="020F0502020204030204" pitchFamily="34" charset="0"/>
                <a:cs typeface="Calibri" panose="020F0502020204030204" pitchFamily="34" charset="0"/>
              </a:rPr>
              <a:t>campo eléctrico también es conservativo </a:t>
            </a:r>
            <a:r>
              <a:rPr lang="es-ES" sz="2000">
                <a:solidFill>
                  <a:schemeClr val="tx1"/>
                </a:solidFill>
                <a:latin typeface="Calibri" panose="020F0502020204030204" pitchFamily="34" charset="0"/>
                <a:cs typeface="Calibri" panose="020F0502020204030204" pitchFamily="34" charset="0"/>
              </a:rPr>
              <a:t>por lo tanto también podemos escribir como el gradiente de una función escalar V que se denominará </a:t>
            </a:r>
            <a:r>
              <a:rPr lang="es-ES" sz="2000" b="1">
                <a:solidFill>
                  <a:srgbClr val="00B050"/>
                </a:solidFill>
                <a:latin typeface="Calibri" panose="020F0502020204030204" pitchFamily="34" charset="0"/>
                <a:cs typeface="Calibri" panose="020F0502020204030204" pitchFamily="34" charset="0"/>
              </a:rPr>
              <a:t>potencial eléctrico</a:t>
            </a:r>
            <a:r>
              <a:rPr lang="es-ES" sz="2000">
                <a:solidFill>
                  <a:schemeClr val="tx1"/>
                </a:solidFill>
                <a:latin typeface="Calibri" panose="020F0502020204030204" pitchFamily="34" charset="0"/>
                <a:cs typeface="Calibri" panose="020F0502020204030204" pitchFamily="34" charset="0"/>
              </a:rPr>
              <a:t>,</a:t>
            </a:r>
          </a:p>
          <a:p>
            <a:r>
              <a:rPr lang="es-ES" sz="2000">
                <a:solidFill>
                  <a:schemeClr val="tx1"/>
                </a:solidFill>
                <a:latin typeface="Calibri" panose="020F0502020204030204" pitchFamily="34" charset="0"/>
                <a:cs typeface="Calibri" panose="020F0502020204030204" pitchFamily="34" charset="0"/>
              </a:rPr>
              <a:t>de modo que:</a:t>
            </a:r>
            <a:endParaRPr lang="es-ES" sz="2000" b="1" i="1">
              <a:solidFill>
                <a:schemeClr val="tx1"/>
              </a:solidFill>
              <a:latin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3" name="Rectángulo 12"/>
              <p:cNvSpPr/>
              <p:nvPr/>
            </p:nvSpPr>
            <p:spPr>
              <a:xfrm>
                <a:off x="3504238" y="2715343"/>
                <a:ext cx="2135521" cy="713657"/>
              </a:xfrm>
              <a:prstGeom prst="rect">
                <a:avLst/>
              </a:prstGeom>
              <a:solidFill>
                <a:srgbClr val="FFFF99"/>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3600" i="1">
                              <a:solidFill>
                                <a:schemeClr val="tx1"/>
                              </a:solidFill>
                              <a:latin typeface="Cambria Math" panose="02040503050406030204" pitchFamily="18" charset="0"/>
                              <a:cs typeface="Calibri" panose="020F0502020204030204" pitchFamily="34" charset="0"/>
                            </a:rPr>
                          </m:ctrlPr>
                        </m:accPr>
                        <m:e>
                          <m:r>
                            <m:rPr>
                              <m:sty m:val="p"/>
                            </m:rPr>
                            <a:rPr lang="es-ES" sz="3600" b="0" i="0">
                              <a:solidFill>
                                <a:schemeClr val="tx1"/>
                              </a:solidFill>
                              <a:latin typeface="Cambria Math" panose="02040503050406030204" pitchFamily="18" charset="0"/>
                              <a:cs typeface="Calibri" panose="020F0502020204030204" pitchFamily="34" charset="0"/>
                            </a:rPr>
                            <m:t>E</m:t>
                          </m:r>
                        </m:e>
                      </m:acc>
                      <m:r>
                        <a:rPr lang="es-ES" sz="3600" b="0" i="0">
                          <a:solidFill>
                            <a:schemeClr val="tx1"/>
                          </a:solidFill>
                          <a:latin typeface="Cambria Math" panose="02040503050406030204" pitchFamily="18" charset="0"/>
                          <a:cs typeface="Calibri" panose="020F0502020204030204" pitchFamily="34" charset="0"/>
                        </a:rPr>
                        <m:t>=−</m:t>
                      </m:r>
                      <m:acc>
                        <m:accPr>
                          <m:chr m:val="⃗"/>
                          <m:ctrlPr>
                            <a:rPr lang="es-ES" sz="3600" i="1">
                              <a:solidFill>
                                <a:schemeClr val="tx1"/>
                              </a:solidFill>
                              <a:latin typeface="Cambria Math" panose="02040503050406030204" pitchFamily="18" charset="0"/>
                              <a:cs typeface="Calibri" panose="020F0502020204030204" pitchFamily="34" charset="0"/>
                            </a:rPr>
                          </m:ctrlPr>
                        </m:accPr>
                        <m:e>
                          <m:r>
                            <a:rPr lang="es-ES" sz="3600" b="0" i="0">
                              <a:solidFill>
                                <a:schemeClr val="tx1"/>
                              </a:solidFill>
                              <a:latin typeface="Cambria Math" panose="02040503050406030204" pitchFamily="18" charset="0"/>
                              <a:ea typeface="Cambria Math" panose="02040503050406030204" pitchFamily="18" charset="0"/>
                              <a:cs typeface="Calibri" panose="020F0502020204030204" pitchFamily="34" charset="0"/>
                            </a:rPr>
                            <m:t>𝛻</m:t>
                          </m:r>
                        </m:e>
                      </m:acc>
                      <m:r>
                        <m:rPr>
                          <m:sty m:val="p"/>
                        </m:rPr>
                        <a:rPr lang="es-ES" sz="3600" b="0" i="0">
                          <a:solidFill>
                            <a:schemeClr val="tx1"/>
                          </a:solidFill>
                          <a:latin typeface="Cambria Math" panose="02040503050406030204" pitchFamily="18" charset="0"/>
                          <a:cs typeface="Calibri" panose="020F0502020204030204" pitchFamily="34" charset="0"/>
                        </a:rPr>
                        <m:t>V</m:t>
                      </m:r>
                    </m:oMath>
                  </m:oMathPara>
                </a14:m>
                <a:endParaRPr lang="es-ES" sz="3600">
                  <a:solidFill>
                    <a:schemeClr val="tx1"/>
                  </a:solidFill>
                  <a:latin typeface="Calibri" panose="020F0502020204030204" pitchFamily="34" charset="0"/>
                  <a:cs typeface="Calibri" panose="020F0502020204030204" pitchFamily="34"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3504238" y="2715343"/>
                <a:ext cx="2135521" cy="713657"/>
              </a:xfrm>
              <a:prstGeom prst="rect">
                <a:avLst/>
              </a:prstGeom>
              <a:blipFill>
                <a:blip r:embed="rId2"/>
                <a:stretch>
                  <a:fillRect/>
                </a:stretch>
              </a:blipFill>
            </p:spPr>
            <p:txBody>
              <a:bodyPr/>
              <a:lstStyle/>
              <a:p>
                <a:r>
                  <a:rPr lang="en-US">
                    <a:noFill/>
                  </a:rPr>
                  <a:t> </a:t>
                </a:r>
              </a:p>
            </p:txBody>
          </p:sp>
        </mc:Fallback>
      </mc:AlternateContent>
      <p:sp>
        <p:nvSpPr>
          <p:cNvPr id="18" name="Rectángulo 17"/>
          <p:cNvSpPr/>
          <p:nvPr/>
        </p:nvSpPr>
        <p:spPr>
          <a:xfrm>
            <a:off x="13059" y="6030864"/>
            <a:ext cx="8964488" cy="707886"/>
          </a:xfrm>
          <a:prstGeom prst="rect">
            <a:avLst/>
          </a:prstGeom>
        </p:spPr>
        <p:txBody>
          <a:bodyPr wrap="square">
            <a:spAutoFit/>
          </a:bodyPr>
          <a:lstStyle/>
          <a:p>
            <a:r>
              <a:rPr lang="es-ES" sz="2000" i="1">
                <a:solidFill>
                  <a:schemeClr val="accent1">
                    <a:lumMod val="25000"/>
                  </a:schemeClr>
                </a:solidFill>
                <a:latin typeface="Calibri" panose="020F0502020204030204" pitchFamily="34" charset="0"/>
                <a:cs typeface="Calibri" panose="020F0502020204030204" pitchFamily="34" charset="0"/>
              </a:rPr>
              <a:t>El signo menos en la definición del potencial eléctrico se introduce simplemente para que el campo “apunte” desde puntos de mayor a menor potencial</a:t>
            </a:r>
          </a:p>
        </p:txBody>
      </p:sp>
      <p:sp>
        <p:nvSpPr>
          <p:cNvPr id="19" name="Rectángulo 18"/>
          <p:cNvSpPr/>
          <p:nvPr/>
        </p:nvSpPr>
        <p:spPr>
          <a:xfrm>
            <a:off x="353002" y="3909589"/>
            <a:ext cx="8437995" cy="1323439"/>
          </a:xfrm>
          <a:prstGeom prst="rect">
            <a:avLst/>
          </a:prstGeom>
          <a:solidFill>
            <a:schemeClr val="accent5"/>
          </a:solidFill>
        </p:spPr>
        <p:txBody>
          <a:bodyPr wrap="square">
            <a:spAutoFit/>
          </a:bodyPr>
          <a:lstStyle/>
          <a:p>
            <a:r>
              <a:rPr lang="es-ES" sz="2000">
                <a:solidFill>
                  <a:schemeClr val="accent6"/>
                </a:solidFill>
                <a:latin typeface="Calibri" panose="020F0502020204030204" pitchFamily="34" charset="0"/>
                <a:cs typeface="Calibri" panose="020F0502020204030204" pitchFamily="34" charset="0"/>
              </a:rPr>
              <a:t>Las </a:t>
            </a:r>
            <a:r>
              <a:rPr lang="es-ES" sz="2000" b="1">
                <a:solidFill>
                  <a:srgbClr val="FF0000"/>
                </a:solidFill>
                <a:latin typeface="Calibri" panose="020F0502020204030204" pitchFamily="34" charset="0"/>
                <a:cs typeface="Calibri" panose="020F0502020204030204" pitchFamily="34" charset="0"/>
              </a:rPr>
              <a:t>unidades del potencial eléctrico </a:t>
            </a:r>
            <a:r>
              <a:rPr lang="es-ES" sz="2000">
                <a:solidFill>
                  <a:schemeClr val="accent6"/>
                </a:solidFill>
                <a:latin typeface="Calibri" panose="020F0502020204030204" pitchFamily="34" charset="0"/>
                <a:cs typeface="Calibri" panose="020F0502020204030204" pitchFamily="34" charset="0"/>
              </a:rPr>
              <a:t>serán el producto de la unidad de campo eléctrico por la de longitud, esto es: </a:t>
            </a:r>
            <a:r>
              <a:rPr lang="es-ES" sz="2000" err="1">
                <a:solidFill>
                  <a:schemeClr val="accent6"/>
                </a:solidFill>
                <a:latin typeface="Calibri" panose="020F0502020204030204" pitchFamily="34" charset="0"/>
                <a:cs typeface="Calibri" panose="020F0502020204030204" pitchFamily="34" charset="0"/>
              </a:rPr>
              <a:t>Nm</a:t>
            </a:r>
            <a:r>
              <a:rPr lang="es-ES" sz="2000">
                <a:solidFill>
                  <a:schemeClr val="accent6"/>
                </a:solidFill>
                <a:latin typeface="Calibri" panose="020F0502020204030204" pitchFamily="34" charset="0"/>
                <a:cs typeface="Calibri" panose="020F0502020204030204" pitchFamily="34" charset="0"/>
              </a:rPr>
              <a:t>/C en el SI. Esta Unidad de potencial eléctrico: unidad de potencial recibe el nombre de </a:t>
            </a:r>
            <a:r>
              <a:rPr lang="es-ES" sz="2000" b="1">
                <a:solidFill>
                  <a:srgbClr val="FF0000"/>
                </a:solidFill>
                <a:latin typeface="Calibri" panose="020F0502020204030204" pitchFamily="34" charset="0"/>
                <a:cs typeface="Calibri" panose="020F0502020204030204" pitchFamily="34" charset="0"/>
              </a:rPr>
              <a:t>voltio (V)</a:t>
            </a:r>
            <a:r>
              <a:rPr lang="es-ES" sz="2000" b="1">
                <a:solidFill>
                  <a:schemeClr val="accent6"/>
                </a:solidFill>
                <a:latin typeface="Calibri" panose="020F0502020204030204" pitchFamily="34" charset="0"/>
                <a:cs typeface="Calibri" panose="020F0502020204030204" pitchFamily="34" charset="0"/>
              </a:rPr>
              <a:t>. </a:t>
            </a:r>
          </a:p>
          <a:p>
            <a:r>
              <a:rPr lang="es-ES" sz="2000">
                <a:solidFill>
                  <a:schemeClr val="accent6"/>
                </a:solidFill>
                <a:latin typeface="Calibri" panose="020F0502020204030204" pitchFamily="34" charset="0"/>
                <a:cs typeface="Calibri" panose="020F0502020204030204" pitchFamily="34" charset="0"/>
              </a:rPr>
              <a:t>Usualmente</a:t>
            </a:r>
            <a:r>
              <a:rPr lang="es-ES" sz="2000">
                <a:solidFill>
                  <a:schemeClr val="accent2"/>
                </a:solidFill>
                <a:latin typeface="Calibri" panose="020F0502020204030204" pitchFamily="34" charset="0"/>
                <a:cs typeface="Calibri" panose="020F0502020204030204" pitchFamily="34" charset="0"/>
              </a:rPr>
              <a:t>,</a:t>
            </a:r>
            <a:r>
              <a:rPr lang="es-ES" sz="2000" b="1">
                <a:solidFill>
                  <a:srgbClr val="C00000"/>
                </a:solidFill>
                <a:latin typeface="Calibri" panose="020F0502020204030204" pitchFamily="34" charset="0"/>
                <a:cs typeface="Calibri" panose="020F0502020204030204" pitchFamily="34" charset="0"/>
              </a:rPr>
              <a:t> la unidad de campo eléctrico se expresa como V/m.</a:t>
            </a:r>
          </a:p>
        </p:txBody>
      </p:sp>
    </p:spTree>
    <p:extLst>
      <p:ext uri="{BB962C8B-B14F-4D97-AF65-F5344CB8AC3E}">
        <p14:creationId xmlns:p14="http://schemas.microsoft.com/office/powerpoint/2010/main" val="3105865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33221" y="1268760"/>
            <a:ext cx="8424936" cy="483427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Habíamos llegado a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Al igual que en el concepto de campo, si suponemos que </a:t>
            </a:r>
            <a:r>
              <a:rPr lang="es-ES" sz="2200" i="1" err="1">
                <a:solidFill>
                  <a:srgbClr val="FF0000"/>
                </a:solidFill>
                <a:latin typeface="Calibri" panose="020F0502020204030204" pitchFamily="34" charset="0"/>
                <a:cs typeface="Calibri" panose="020F0502020204030204" pitchFamily="34" charset="0"/>
              </a:rPr>
              <a:t>q</a:t>
            </a:r>
            <a:r>
              <a:rPr lang="es-ES" sz="2200" i="1" baseline="-25000" err="1">
                <a:solidFill>
                  <a:srgbClr val="FF0000"/>
                </a:solidFill>
                <a:latin typeface="Calibri" panose="020F0502020204030204" pitchFamily="34" charset="0"/>
                <a:cs typeface="Calibri" panose="020F0502020204030204" pitchFamily="34" charset="0"/>
              </a:rPr>
              <a:t>i</a:t>
            </a:r>
            <a:r>
              <a:rPr lang="es-ES" sz="2200" i="1" baseline="-25000">
                <a:solidFill>
                  <a:srgbClr val="FF0000"/>
                </a:solidFill>
                <a:latin typeface="Calibri" panose="020F0502020204030204" pitchFamily="34" charset="0"/>
                <a:cs typeface="Calibri" panose="020F0502020204030204" pitchFamily="34" charset="0"/>
              </a:rPr>
              <a:t> </a:t>
            </a:r>
            <a:r>
              <a:rPr lang="es-ES" sz="2200" i="1">
                <a:solidFill>
                  <a:srgbClr val="FF0000"/>
                </a:solidFill>
                <a:latin typeface="Calibri" panose="020F0502020204030204" pitchFamily="34" charset="0"/>
                <a:cs typeface="Calibri" panose="020F0502020204030204" pitchFamily="34" charset="0"/>
              </a:rPr>
              <a:t>crea el campo</a:t>
            </a:r>
            <a:r>
              <a:rPr lang="es-ES" sz="2200">
                <a:solidFill>
                  <a:srgbClr val="000099"/>
                </a:solidFill>
                <a:latin typeface="Calibri" panose="020F0502020204030204" pitchFamily="34" charset="0"/>
                <a:cs typeface="Calibri" panose="020F0502020204030204" pitchFamily="34" charset="0"/>
              </a:rPr>
              <a:t> y </a:t>
            </a:r>
            <a:r>
              <a:rPr lang="es-ES" sz="2200" i="1">
                <a:solidFill>
                  <a:srgbClr val="FF0000"/>
                </a:solidFill>
                <a:latin typeface="Calibri" panose="020F0502020204030204" pitchFamily="34" charset="0"/>
                <a:cs typeface="Calibri" panose="020F0502020204030204" pitchFamily="34" charset="0"/>
              </a:rPr>
              <a:t>q</a:t>
            </a:r>
            <a:r>
              <a:rPr lang="es-ES" sz="2200">
                <a:solidFill>
                  <a:srgbClr val="000099"/>
                </a:solidFill>
                <a:latin typeface="Calibri" panose="020F0502020204030204" pitchFamily="34" charset="0"/>
                <a:cs typeface="Calibri" panose="020F0502020204030204" pitchFamily="34" charset="0"/>
              </a:rPr>
              <a:t> es la “carga de prueba” que lo experimenta, vemos que </a:t>
            </a:r>
            <a:r>
              <a:rPr lang="es-ES" sz="2200" i="1">
                <a:solidFill>
                  <a:srgbClr val="000099"/>
                </a:solidFill>
                <a:latin typeface="Calibri" panose="020F0502020204030204" pitchFamily="34" charset="0"/>
                <a:cs typeface="Calibri" panose="020F0502020204030204" pitchFamily="34" charset="0"/>
              </a:rPr>
              <a:t>U(</a:t>
            </a:r>
            <a:r>
              <a:rPr lang="es-ES" sz="2200" b="1" i="1">
                <a:solidFill>
                  <a:srgbClr val="000099"/>
                </a:solidFill>
                <a:latin typeface="Calibri" panose="020F0502020204030204" pitchFamily="34" charset="0"/>
                <a:cs typeface="Calibri" panose="020F0502020204030204" pitchFamily="34" charset="0"/>
              </a:rPr>
              <a:t>r</a:t>
            </a:r>
            <a:r>
              <a:rPr lang="es-ES" sz="2200" i="1">
                <a:solidFill>
                  <a:srgbClr val="000099"/>
                </a:solidFill>
                <a:latin typeface="Calibri" panose="020F0502020204030204" pitchFamily="34" charset="0"/>
                <a:cs typeface="Calibri" panose="020F0502020204030204" pitchFamily="34" charset="0"/>
              </a:rPr>
              <a:t>)</a:t>
            </a:r>
            <a:r>
              <a:rPr lang="es-ES" sz="2200">
                <a:solidFill>
                  <a:srgbClr val="000099"/>
                </a:solidFill>
                <a:latin typeface="Calibri" panose="020F0502020204030204" pitchFamily="34" charset="0"/>
                <a:cs typeface="Calibri" panose="020F0502020204030204" pitchFamily="34" charset="0"/>
              </a:rPr>
              <a:t> es </a:t>
            </a:r>
            <a:r>
              <a:rPr lang="es-ES" sz="2200" i="1">
                <a:solidFill>
                  <a:srgbClr val="FF0000"/>
                </a:solidFill>
                <a:latin typeface="Calibri" panose="020F0502020204030204" pitchFamily="34" charset="0"/>
                <a:cs typeface="Calibri" panose="020F0502020204030204" pitchFamily="34" charset="0"/>
              </a:rPr>
              <a:t>proporcional</a:t>
            </a:r>
            <a:r>
              <a:rPr lang="es-ES" sz="2200">
                <a:solidFill>
                  <a:srgbClr val="000099"/>
                </a:solidFill>
                <a:latin typeface="Calibri" panose="020F0502020204030204" pitchFamily="34" charset="0"/>
                <a:cs typeface="Calibri" panose="020F0502020204030204" pitchFamily="34" charset="0"/>
              </a:rPr>
              <a:t> </a:t>
            </a:r>
            <a:r>
              <a:rPr lang="es-ES" sz="2200" i="1">
                <a:solidFill>
                  <a:srgbClr val="FF0000"/>
                </a:solidFill>
                <a:latin typeface="Calibri" panose="020F0502020204030204" pitchFamily="34" charset="0"/>
                <a:cs typeface="Calibri" panose="020F0502020204030204" pitchFamily="34" charset="0"/>
              </a:rPr>
              <a:t>a la carga de prueba</a:t>
            </a:r>
            <a:r>
              <a:rPr lang="es-ES" sz="2200">
                <a:solidFill>
                  <a:srgbClr val="000099"/>
                </a:solidFill>
                <a:latin typeface="Calibri" panose="020F0502020204030204" pitchFamily="34" charset="0"/>
                <a:cs typeface="Calibri" panose="020F0502020204030204" pitchFamily="34" charset="0"/>
              </a:rPr>
              <a:t> </a:t>
            </a:r>
            <a:r>
              <a:rPr lang="es-ES" sz="2200" i="1">
                <a:solidFill>
                  <a:srgbClr val="000099"/>
                </a:solidFill>
                <a:latin typeface="Calibri" panose="020F0502020204030204" pitchFamily="34" charset="0"/>
                <a:cs typeface="Calibri" panose="020F0502020204030204" pitchFamily="34" charset="0"/>
              </a:rPr>
              <a:t>q</a:t>
            </a:r>
            <a:r>
              <a:rPr lang="es-ES" sz="2200" i="1" baseline="-25000">
                <a:solidFill>
                  <a:srgbClr val="000099"/>
                </a:solidFill>
                <a:latin typeface="Calibri" panose="020F0502020204030204" pitchFamily="34" charset="0"/>
                <a:cs typeface="Calibri" panose="020F0502020204030204" pitchFamily="34" charset="0"/>
              </a:rPr>
              <a:t> </a:t>
            </a:r>
            <a:r>
              <a:rPr lang="es-ES" sz="2200">
                <a:solidFill>
                  <a:srgbClr val="000099"/>
                </a:solidFill>
                <a:latin typeface="Calibri" panose="020F0502020204030204" pitchFamily="34" charset="0"/>
                <a:cs typeface="Calibri" panose="020F0502020204030204" pitchFamily="34" charset="0"/>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000099"/>
                </a:solidFill>
                <a:latin typeface="Calibri" panose="020F0502020204030204" pitchFamily="34" charset="0"/>
                <a:cs typeface="Calibri" panose="020F0502020204030204" pitchFamily="34" charset="0"/>
              </a:rPr>
              <a:t>		</a:t>
            </a:r>
            <a:endParaRPr lang="es-ES" sz="2200" b="1">
              <a:solidFill>
                <a:srgbClr val="000099"/>
              </a:solidFill>
              <a:latin typeface="Calibri" panose="020F0502020204030204" pitchFamily="34" charset="0"/>
              <a:cs typeface="Calibri" panose="020F0502020204030204" pitchFamily="34" charset="0"/>
              <a:sym typeface="Symbo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a:solidFill>
                  <a:srgbClr val="000099"/>
                </a:solidFill>
                <a:latin typeface="Calibri" panose="020F0502020204030204" pitchFamily="34" charset="0"/>
                <a:cs typeface="Calibri" panose="020F0502020204030204" pitchFamily="34" charset="0"/>
                <a:sym typeface="Symbol"/>
              </a:rPr>
              <a:t>		 </a:t>
            </a:r>
            <a:r>
              <a:rPr lang="es-ES" sz="2200" i="1">
                <a:solidFill>
                  <a:srgbClr val="FF0000"/>
                </a:solidFill>
                <a:latin typeface="Calibri" panose="020F0502020204030204" pitchFamily="34" charset="0"/>
                <a:cs typeface="Calibri" panose="020F0502020204030204" pitchFamily="34" charset="0"/>
              </a:rPr>
              <a:t>dividiendo</a:t>
            </a:r>
            <a:r>
              <a:rPr lang="es-ES" sz="2200">
                <a:solidFill>
                  <a:srgbClr val="000099"/>
                </a:solidFill>
                <a:latin typeface="Calibri" panose="020F0502020204030204" pitchFamily="34" charset="0"/>
                <a:cs typeface="Calibri" panose="020F0502020204030204" pitchFamily="34" charset="0"/>
              </a:rPr>
              <a:t> entre </a:t>
            </a:r>
            <a:r>
              <a:rPr lang="es-ES" sz="2200" i="1">
                <a:solidFill>
                  <a:srgbClr val="000099"/>
                </a:solidFill>
                <a:latin typeface="Calibri" panose="020F0502020204030204" pitchFamily="34" charset="0"/>
                <a:cs typeface="Calibri" panose="020F0502020204030204" pitchFamily="34" charset="0"/>
              </a:rPr>
              <a:t>q</a:t>
            </a:r>
            <a:r>
              <a:rPr lang="es-ES" sz="2200">
                <a:solidFill>
                  <a:srgbClr val="000099"/>
                </a:solidFill>
                <a:latin typeface="Calibri" panose="020F0502020204030204" pitchFamily="34" charset="0"/>
                <a:cs typeface="Calibri" panose="020F0502020204030204" pitchFamily="34" charset="0"/>
              </a:rPr>
              <a:t>, obtenemos una </a:t>
            </a:r>
            <a:r>
              <a:rPr lang="es-ES" sz="2200" i="1">
                <a:solidFill>
                  <a:srgbClr val="FF0000"/>
                </a:solidFill>
                <a:latin typeface="Calibri" panose="020F0502020204030204" pitchFamily="34" charset="0"/>
                <a:cs typeface="Calibri" panose="020F0502020204030204" pitchFamily="34" charset="0"/>
              </a:rPr>
              <a:t>caracterización del espacio</a:t>
            </a:r>
            <a:r>
              <a:rPr lang="es-ES" sz="2200">
                <a:solidFill>
                  <a:srgbClr val="000099"/>
                </a:solidFill>
                <a:latin typeface="Calibri" panose="020F0502020204030204" pitchFamily="34" charset="0"/>
                <a:cs typeface="Calibri" panose="020F0502020204030204" pitchFamily="34" charset="0"/>
              </a:rPr>
              <a:t> en </a:t>
            </a:r>
            <a:r>
              <a:rPr lang="es-ES" sz="2200" i="1">
                <a:solidFill>
                  <a:srgbClr val="000099"/>
                </a:solidFill>
                <a:latin typeface="Calibri" panose="020F0502020204030204" pitchFamily="34" charset="0"/>
                <a:cs typeface="Calibri" panose="020F0502020204030204" pitchFamily="34" charset="0"/>
              </a:rPr>
              <a:t>r</a:t>
            </a:r>
            <a:r>
              <a:rPr lang="es-ES" sz="2200">
                <a:solidFill>
                  <a:srgbClr val="000099"/>
                </a:solidFill>
                <a:latin typeface="Calibri" panose="020F0502020204030204" pitchFamily="34" charset="0"/>
                <a:cs typeface="Calibri" panose="020F0502020204030204" pitchFamily="34" charset="0"/>
              </a:rPr>
              <a:t> </a:t>
            </a:r>
            <a:r>
              <a:rPr lang="es-ES" sz="2200" i="1">
                <a:solidFill>
                  <a:srgbClr val="FF0000"/>
                </a:solidFill>
                <a:latin typeface="Calibri" panose="020F0502020204030204" pitchFamily="34" charset="0"/>
                <a:cs typeface="Calibri" panose="020F0502020204030204" pitchFamily="34" charset="0"/>
              </a:rPr>
              <a:t>independiente de la carga de prueba</a:t>
            </a:r>
            <a:r>
              <a:rPr lang="es-ES" sz="2200">
                <a:solidFill>
                  <a:srgbClr val="000099"/>
                </a:solidFill>
                <a:latin typeface="Calibri" panose="020F0502020204030204" pitchFamily="34" charset="0"/>
                <a:cs typeface="Calibri" panose="020F0502020204030204" pitchFamily="34" charset="0"/>
              </a:rPr>
              <a:t> </a:t>
            </a:r>
            <a:r>
              <a:rPr lang="es-ES" sz="2200" i="1">
                <a:solidFill>
                  <a:srgbClr val="000099"/>
                </a:solidFill>
                <a:latin typeface="Calibri" panose="020F0502020204030204" pitchFamily="34" charset="0"/>
                <a:cs typeface="Calibri" panose="020F0502020204030204" pitchFamily="34" charset="0"/>
              </a:rPr>
              <a:t>q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latin typeface="Calibri" panose="020F0502020204030204" pitchFamily="34" charset="0"/>
                <a:cs typeface="Calibri" panose="020F0502020204030204" pitchFamily="34" charset="0"/>
              </a:rPr>
              <a:t> </a:t>
            </a:r>
            <a:r>
              <a:rPr lang="es-ES" sz="2200">
                <a:solidFill>
                  <a:srgbClr val="000099"/>
                </a:solidFill>
                <a:latin typeface="Calibri" panose="020F0502020204030204" pitchFamily="34" charset="0"/>
                <a:cs typeface="Calibri" panose="020F0502020204030204" pitchFamily="34" charset="0"/>
              </a:rPr>
              <a:t>Definición de </a:t>
            </a:r>
            <a:r>
              <a:rPr lang="es-ES" sz="2200" b="1" i="1">
                <a:solidFill>
                  <a:srgbClr val="FF0000"/>
                </a:solidFill>
                <a:latin typeface="Calibri" panose="020F0502020204030204" pitchFamily="34" charset="0"/>
                <a:cs typeface="Calibri" panose="020F0502020204030204" pitchFamily="34" charset="0"/>
              </a:rPr>
              <a:t>potencial eléctrico</a:t>
            </a:r>
            <a:r>
              <a:rPr lang="es-ES" sz="2200" i="1">
                <a:solidFill>
                  <a:srgbClr val="000099"/>
                </a:solidFill>
                <a:latin typeface="Calibri" panose="020F0502020204030204" pitchFamily="34" charset="0"/>
                <a:cs typeface="Calibri" panose="020F0502020204030204" pitchFamily="34" charset="0"/>
              </a:rPr>
              <a:t>: </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latin typeface="Calibri" panose="020F0502020204030204" pitchFamily="34" charset="0"/>
                <a:cs typeface="Calibri" panose="020F0502020204030204" pitchFamily="34" charset="0"/>
              </a:rPr>
              <a:t>	</a:t>
            </a:r>
            <a:r>
              <a:rPr lang="es-ES" sz="2200" i="1">
                <a:solidFill>
                  <a:srgbClr val="FF0000"/>
                </a:solidFill>
                <a:latin typeface="Calibri" panose="020F0502020204030204" pitchFamily="34" charset="0"/>
                <a:cs typeface="Calibri" panose="020F0502020204030204" pitchFamily="34" charset="0"/>
              </a:rPr>
              <a:t>energía potencial electrostática</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FF0000"/>
                </a:solidFill>
                <a:latin typeface="Calibri" panose="020F0502020204030204" pitchFamily="34" charset="0"/>
                <a:cs typeface="Calibri" panose="020F0502020204030204" pitchFamily="34" charset="0"/>
              </a:rPr>
              <a:t>    por unidad de carga</a:t>
            </a:r>
            <a:r>
              <a:rPr lang="es-ES" sz="2200" i="1">
                <a:solidFill>
                  <a:srgbClr val="000099"/>
                </a:solidFill>
                <a:latin typeface="Calibri" panose="020F0502020204030204" pitchFamily="34" charset="0"/>
                <a:cs typeface="Calibri" panose="020F0502020204030204" pitchFamily="34" charset="0"/>
              </a:rPr>
              <a:t>:</a:t>
            </a:r>
          </a:p>
        </p:txBody>
      </p:sp>
      <p:graphicFrame>
        <p:nvGraphicFramePr>
          <p:cNvPr id="112645" name="Object 5"/>
          <p:cNvGraphicFramePr>
            <a:graphicFrameLocks noChangeAspect="1"/>
          </p:cNvGraphicFramePr>
          <p:nvPr>
            <p:extLst>
              <p:ext uri="{D42A27DB-BD31-4B8C-83A1-F6EECF244321}">
                <p14:modId xmlns:p14="http://schemas.microsoft.com/office/powerpoint/2010/main" val="1925931653"/>
              </p:ext>
            </p:extLst>
          </p:nvPr>
        </p:nvGraphicFramePr>
        <p:xfrm>
          <a:off x="3059832" y="912151"/>
          <a:ext cx="2502520" cy="1310762"/>
        </p:xfrm>
        <a:graphic>
          <a:graphicData uri="http://schemas.openxmlformats.org/presentationml/2006/ole">
            <mc:AlternateContent xmlns:mc="http://schemas.openxmlformats.org/markup-compatibility/2006">
              <mc:Choice xmlns:v="urn:schemas-microsoft-com:vml" Requires="v">
                <p:oleObj name="OpenOffice.org" r:id="rId3" imgW="980640" imgH="415800" progId="opendocument.MathDocument.1">
                  <p:embed/>
                </p:oleObj>
              </mc:Choice>
              <mc:Fallback>
                <p:oleObj name="OpenOffice.org" r:id="rId3" imgW="980640" imgH="415800" progId="opendocument.MathDocument.1">
                  <p:embed/>
                  <p:pic>
                    <p:nvPicPr>
                      <p:cNvPr id="1126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912151"/>
                        <a:ext cx="2502520" cy="1310762"/>
                      </a:xfrm>
                      <a:prstGeom prst="rect">
                        <a:avLst/>
                      </a:prstGeom>
                      <a:solidFill>
                        <a:srgbClr val="FFFF99"/>
                      </a:solidFill>
                    </p:spPr>
                  </p:pic>
                </p:oleObj>
              </mc:Fallback>
            </mc:AlternateContent>
          </a:graphicData>
        </a:graphic>
      </p:graphicFrame>
      <p:graphicFrame>
        <p:nvGraphicFramePr>
          <p:cNvPr id="112647" name="Object 7"/>
          <p:cNvGraphicFramePr>
            <a:graphicFrameLocks noChangeAspect="1"/>
          </p:cNvGraphicFramePr>
          <p:nvPr>
            <p:extLst>
              <p:ext uri="{D42A27DB-BD31-4B8C-83A1-F6EECF244321}">
                <p14:modId xmlns:p14="http://schemas.microsoft.com/office/powerpoint/2010/main" val="1359858261"/>
              </p:ext>
            </p:extLst>
          </p:nvPr>
        </p:nvGraphicFramePr>
        <p:xfrm>
          <a:off x="5004048" y="4869160"/>
          <a:ext cx="3349625" cy="1463675"/>
        </p:xfrm>
        <a:graphic>
          <a:graphicData uri="http://schemas.openxmlformats.org/presentationml/2006/ole">
            <mc:AlternateContent xmlns:mc="http://schemas.openxmlformats.org/markup-compatibility/2006">
              <mc:Choice xmlns:v="urn:schemas-microsoft-com:vml" Requires="v">
                <p:oleObj name="OpenOffice.org" r:id="rId5" imgW="951480" imgH="384840" progId="opendocument.MathDocument.1">
                  <p:embed/>
                </p:oleObj>
              </mc:Choice>
              <mc:Fallback>
                <p:oleObj name="OpenOffice.org" r:id="rId5" imgW="951480" imgH="384840" progId="opendocument.MathDocument.1">
                  <p:embed/>
                  <p:pic>
                    <p:nvPicPr>
                      <p:cNvPr id="112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4869160"/>
                        <a:ext cx="3349625" cy="1463675"/>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Tree>
    <p:extLst>
      <p:ext uri="{BB962C8B-B14F-4D97-AF65-F5344CB8AC3E}">
        <p14:creationId xmlns:p14="http://schemas.microsoft.com/office/powerpoint/2010/main" val="28593241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043608" y="970347"/>
            <a:ext cx="7128792" cy="648512"/>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3600">
                <a:solidFill>
                  <a:srgbClr val="000099"/>
                </a:solidFill>
              </a:rPr>
              <a:t>Potencial </a:t>
            </a:r>
            <a:r>
              <a:rPr lang="es-ES" sz="3600">
                <a:solidFill>
                  <a:srgbClr val="000099"/>
                </a:solidFill>
                <a:sym typeface="Symbol"/>
              </a:rPr>
              <a:t> </a:t>
            </a:r>
            <a:r>
              <a:rPr lang="es-ES" sz="3600">
                <a:solidFill>
                  <a:srgbClr val="000099"/>
                </a:solidFill>
              </a:rPr>
              <a:t>Energía potencial</a:t>
            </a:r>
            <a:endParaRPr lang="es-ES" sz="3600" i="1" baseline="-25000">
              <a:solidFill>
                <a:srgbClr val="000099"/>
              </a:solidFill>
            </a:endParaRPr>
          </a:p>
        </p:txBody>
      </p:sp>
      <p:sp>
        <p:nvSpPr>
          <p:cNvPr id="5" name="Text Box 1"/>
          <p:cNvSpPr txBox="1">
            <a:spLocks noChangeArrowheads="1"/>
          </p:cNvSpPr>
          <p:nvPr/>
        </p:nvSpPr>
        <p:spPr bwMode="auto">
          <a:xfrm>
            <a:off x="251520" y="1753542"/>
            <a:ext cx="8424936" cy="415716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i="1">
                <a:solidFill>
                  <a:srgbClr val="000099"/>
                </a:solidFill>
              </a:rPr>
              <a:t> Potencial eléctrico: 	energía potencial por unidad de carga:</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r>
              <a:rPr lang="es-ES" sz="2200">
                <a:solidFill>
                  <a:srgbClr val="000099"/>
                </a:solidFill>
              </a:rPr>
              <a:t>Unidades:   [ </a:t>
            </a:r>
            <a:r>
              <a:rPr lang="es-ES" sz="2200" i="1">
                <a:solidFill>
                  <a:srgbClr val="000099"/>
                </a:solidFill>
              </a:rPr>
              <a:t>V </a:t>
            </a:r>
            <a:r>
              <a:rPr lang="es-ES" sz="2200">
                <a:solidFill>
                  <a:srgbClr val="000099"/>
                </a:solidFill>
              </a:rPr>
              <a:t>] = [ </a:t>
            </a:r>
            <a:r>
              <a:rPr lang="es-ES" sz="2200" i="1">
                <a:solidFill>
                  <a:srgbClr val="000099"/>
                </a:solidFill>
              </a:rPr>
              <a:t>U </a:t>
            </a:r>
            <a:r>
              <a:rPr lang="es-ES" sz="2200">
                <a:solidFill>
                  <a:srgbClr val="000099"/>
                </a:solidFill>
              </a:rPr>
              <a:t>]  /  [ </a:t>
            </a:r>
            <a:r>
              <a:rPr lang="es-ES" sz="2200" i="1">
                <a:solidFill>
                  <a:srgbClr val="000099"/>
                </a:solidFill>
              </a:rPr>
              <a:t>q </a:t>
            </a:r>
            <a:r>
              <a:rPr lang="es-ES" sz="2200">
                <a:solidFill>
                  <a:srgbClr val="000099"/>
                </a:solidFill>
              </a:rPr>
              <a:t>]  =  J / C = </a:t>
            </a:r>
            <a:r>
              <a:rPr lang="es-ES" sz="2200">
                <a:solidFill>
                  <a:srgbClr val="FF0000"/>
                </a:solidFill>
              </a:rPr>
              <a:t>V (Voltio)</a:t>
            </a:r>
            <a:endParaRPr lang="es-ES" sz="2200" b="1">
              <a:solidFill>
                <a:srgbClr val="FF0000"/>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sym typeface="Symbol"/>
              </a:rPr>
              <a:t>		 </a:t>
            </a:r>
            <a:r>
              <a:rPr lang="es-ES" sz="2200">
                <a:solidFill>
                  <a:srgbClr val="000099"/>
                </a:solidFill>
              </a:rPr>
              <a:t>la energía potencial de una carga </a:t>
            </a:r>
            <a:r>
              <a:rPr lang="es-ES" sz="2200" i="1">
                <a:solidFill>
                  <a:srgbClr val="000099"/>
                </a:solidFill>
              </a:rPr>
              <a:t>q</a:t>
            </a:r>
            <a:r>
              <a:rPr lang="es-ES" sz="2200">
                <a:solidFill>
                  <a:srgbClr val="000099"/>
                </a:solidFill>
              </a:rPr>
              <a:t> en un lugar </a:t>
            </a:r>
            <a:r>
              <a:rPr lang="es-ES" sz="2200" b="1" i="1">
                <a:solidFill>
                  <a:srgbClr val="000099"/>
                </a:solidFill>
              </a:rPr>
              <a:t>r</a:t>
            </a:r>
            <a:r>
              <a:rPr lang="es-ES" sz="2200">
                <a:solidFill>
                  <a:srgbClr val="000099"/>
                </a:solidFill>
              </a:rPr>
              <a:t> del espacio donde el potencial es </a:t>
            </a:r>
            <a:r>
              <a:rPr lang="es-ES" sz="2200" i="1">
                <a:solidFill>
                  <a:srgbClr val="000099"/>
                </a:solidFill>
              </a:rPr>
              <a:t>V(</a:t>
            </a:r>
            <a:r>
              <a:rPr lang="es-ES" sz="2200" b="1" i="1">
                <a:solidFill>
                  <a:srgbClr val="000099"/>
                </a:solidFill>
              </a:rPr>
              <a:t>r</a:t>
            </a:r>
            <a:r>
              <a:rPr lang="es-ES" sz="2200" i="1">
                <a:solidFill>
                  <a:srgbClr val="000099"/>
                </a:solidFill>
              </a:rPr>
              <a:t>)</a:t>
            </a:r>
            <a:r>
              <a:rPr lang="es-ES" sz="2200">
                <a:solidFill>
                  <a:srgbClr val="000099"/>
                </a:solidFill>
              </a:rPr>
              <a:t> vale:</a:t>
            </a:r>
          </a:p>
        </p:txBody>
      </p:sp>
      <p:graphicFrame>
        <p:nvGraphicFramePr>
          <p:cNvPr id="182276" name="Object 4"/>
          <p:cNvGraphicFramePr>
            <a:graphicFrameLocks noChangeAspect="1"/>
          </p:cNvGraphicFramePr>
          <p:nvPr>
            <p:extLst>
              <p:ext uri="{D42A27DB-BD31-4B8C-83A1-F6EECF244321}">
                <p14:modId xmlns:p14="http://schemas.microsoft.com/office/powerpoint/2010/main" val="1929830474"/>
              </p:ext>
            </p:extLst>
          </p:nvPr>
        </p:nvGraphicFramePr>
        <p:xfrm>
          <a:off x="3132138" y="6146055"/>
          <a:ext cx="3136900" cy="595313"/>
        </p:xfrm>
        <a:graphic>
          <a:graphicData uri="http://schemas.openxmlformats.org/presentationml/2006/ole">
            <mc:AlternateContent xmlns:mc="http://schemas.openxmlformats.org/markup-compatibility/2006">
              <mc:Choice xmlns:v="urn:schemas-microsoft-com:vml" Requires="v">
                <p:oleObj name="OpenOffice.org" r:id="rId3" imgW="1031040" imgH="181080" progId="opendocument.MathDocument.1">
                  <p:embed/>
                </p:oleObj>
              </mc:Choice>
              <mc:Fallback>
                <p:oleObj name="OpenOffice.org" r:id="rId3" imgW="1031040" imgH="181080" progId="opendocument.MathDocument.1">
                  <p:embed/>
                  <p:pic>
                    <p:nvPicPr>
                      <p:cNvPr id="1822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146055"/>
                        <a:ext cx="3136900" cy="595313"/>
                      </a:xfrm>
                      <a:prstGeom prst="rect">
                        <a:avLst/>
                      </a:prstGeom>
                      <a:solidFill>
                        <a:srgbClr val="FFFF99"/>
                      </a:solidFill>
                    </p:spPr>
                  </p:pic>
                </p:oleObj>
              </mc:Fallback>
            </mc:AlternateContent>
          </a:graphicData>
        </a:graphic>
      </p:graphicFrame>
      <p:graphicFrame>
        <p:nvGraphicFramePr>
          <p:cNvPr id="182277" name="Object 5"/>
          <p:cNvGraphicFramePr>
            <a:graphicFrameLocks noChangeAspect="1"/>
          </p:cNvGraphicFramePr>
          <p:nvPr>
            <p:extLst>
              <p:ext uri="{D42A27DB-BD31-4B8C-83A1-F6EECF244321}">
                <p14:modId xmlns:p14="http://schemas.microsoft.com/office/powerpoint/2010/main" val="4234011171"/>
              </p:ext>
            </p:extLst>
          </p:nvPr>
        </p:nvGraphicFramePr>
        <p:xfrm>
          <a:off x="3087687" y="2348880"/>
          <a:ext cx="2968625" cy="1298575"/>
        </p:xfrm>
        <a:graphic>
          <a:graphicData uri="http://schemas.openxmlformats.org/presentationml/2006/ole">
            <mc:AlternateContent xmlns:mc="http://schemas.openxmlformats.org/markup-compatibility/2006">
              <mc:Choice xmlns:v="urn:schemas-microsoft-com:vml" Requires="v">
                <p:oleObj name="OpenOffice.org" r:id="rId5" imgW="951480" imgH="384840" progId="opendocument.MathDocument.1">
                  <p:embed/>
                </p:oleObj>
              </mc:Choice>
              <mc:Fallback>
                <p:oleObj name="OpenOffice.org" r:id="rId5" imgW="951480" imgH="384840" progId="opendocument.MathDocument.1">
                  <p:embed/>
                  <p:pic>
                    <p:nvPicPr>
                      <p:cNvPr id="1822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687" y="2348880"/>
                        <a:ext cx="2968625" cy="1298575"/>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Tree>
    <p:extLst>
      <p:ext uri="{BB962C8B-B14F-4D97-AF65-F5344CB8AC3E}">
        <p14:creationId xmlns:p14="http://schemas.microsoft.com/office/powerpoint/2010/main" val="40693318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51520" y="908720"/>
            <a:ext cx="8424936" cy="5849936"/>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Puesto que la energía potencial se calcula como:</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y tenemos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sym typeface="Symbol"/>
              </a:rPr>
              <a:t>		  </a:t>
            </a:r>
            <a:r>
              <a:rPr lang="es-ES" sz="2200" i="1">
                <a:solidFill>
                  <a:srgbClr val="000099"/>
                </a:solidFill>
                <a:sym typeface="Symbol"/>
              </a:rPr>
              <a:t>V</a:t>
            </a:r>
            <a:r>
              <a:rPr lang="es-ES" sz="2200">
                <a:solidFill>
                  <a:srgbClr val="000099"/>
                </a:solidFill>
                <a:sym typeface="Symbol"/>
              </a:rPr>
              <a:t> se</a:t>
            </a:r>
            <a:r>
              <a:rPr lang="es-ES" sz="2200">
                <a:solidFill>
                  <a:srgbClr val="000099"/>
                </a:solidFill>
              </a:rPr>
              <a:t> puede calcular como: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lvl="0">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El </a:t>
            </a:r>
            <a:r>
              <a:rPr lang="es-ES" sz="2200" i="1">
                <a:solidFill>
                  <a:srgbClr val="000099"/>
                </a:solidFill>
              </a:rPr>
              <a:t>potencial</a:t>
            </a:r>
            <a:r>
              <a:rPr lang="es-ES" sz="2200">
                <a:solidFill>
                  <a:srgbClr val="000099"/>
                </a:solidFill>
              </a:rPr>
              <a:t> en </a:t>
            </a:r>
            <a:r>
              <a:rPr lang="es-ES" sz="2200" b="1" i="1">
                <a:solidFill>
                  <a:srgbClr val="000099"/>
                </a:solidFill>
              </a:rPr>
              <a:t>r</a:t>
            </a:r>
            <a:r>
              <a:rPr lang="es-ES" sz="2200">
                <a:solidFill>
                  <a:srgbClr val="000099"/>
                </a:solidFill>
              </a:rPr>
              <a:t>, </a:t>
            </a:r>
            <a:r>
              <a:rPr lang="es-ES" sz="2200" i="1">
                <a:solidFill>
                  <a:srgbClr val="000099"/>
                </a:solidFill>
              </a:rPr>
              <a:t>V(</a:t>
            </a:r>
            <a:r>
              <a:rPr lang="es-ES" sz="2200" b="1" i="1">
                <a:solidFill>
                  <a:srgbClr val="000099"/>
                </a:solidFill>
              </a:rPr>
              <a:t>r</a:t>
            </a:r>
            <a:r>
              <a:rPr lang="es-ES" sz="2200" i="1">
                <a:solidFill>
                  <a:srgbClr val="000099"/>
                </a:solidFill>
              </a:rPr>
              <a:t>)</a:t>
            </a:r>
            <a:r>
              <a:rPr lang="es-ES" sz="2200">
                <a:solidFill>
                  <a:srgbClr val="000099"/>
                </a:solidFill>
              </a:rPr>
              <a:t>, es la integral de línea </a:t>
            </a:r>
            <a:r>
              <a:rPr lang="es-ES" sz="2200" i="1">
                <a:solidFill>
                  <a:srgbClr val="000099"/>
                </a:solidFill>
              </a:rPr>
              <a:t>del campo eléctrico </a:t>
            </a:r>
            <a:r>
              <a:rPr lang="es-ES" sz="2200" b="1" i="1">
                <a:solidFill>
                  <a:srgbClr val="000099"/>
                </a:solidFill>
              </a:rPr>
              <a:t>E</a:t>
            </a:r>
            <a:r>
              <a:rPr lang="es-ES" sz="2200">
                <a:solidFill>
                  <a:srgbClr val="000099"/>
                </a:solidFill>
              </a:rPr>
              <a:t> (cambiado de signo) desde algún lugar de referencia </a:t>
            </a:r>
            <a:r>
              <a:rPr lang="es-ES" sz="2200" b="1" i="1">
                <a:solidFill>
                  <a:srgbClr val="000099"/>
                </a:solidFill>
              </a:rPr>
              <a:t>r</a:t>
            </a:r>
            <a:r>
              <a:rPr lang="es-ES" sz="2200" b="1" i="1" baseline="-25000">
                <a:solidFill>
                  <a:srgbClr val="000099"/>
                </a:solidFill>
              </a:rPr>
              <a:t>0</a:t>
            </a:r>
            <a:r>
              <a:rPr lang="es-ES" sz="2200">
                <a:solidFill>
                  <a:srgbClr val="000099"/>
                </a:solidFill>
              </a:rPr>
              <a:t> (donde decidimos que </a:t>
            </a:r>
            <a:r>
              <a:rPr lang="es-ES" sz="2200" i="1">
                <a:solidFill>
                  <a:srgbClr val="000099"/>
                </a:solidFill>
              </a:rPr>
              <a:t>V(</a:t>
            </a:r>
            <a:r>
              <a:rPr lang="es-ES" sz="2200" b="1" i="1">
                <a:solidFill>
                  <a:srgbClr val="000099"/>
                </a:solidFill>
              </a:rPr>
              <a:t>r</a:t>
            </a:r>
            <a:r>
              <a:rPr lang="es-ES" sz="2200" b="1" i="1" baseline="-25000">
                <a:solidFill>
                  <a:srgbClr val="000099"/>
                </a:solidFill>
              </a:rPr>
              <a:t>0 </a:t>
            </a:r>
            <a:r>
              <a:rPr lang="es-ES" sz="2200" i="1">
                <a:solidFill>
                  <a:srgbClr val="000099"/>
                </a:solidFill>
              </a:rPr>
              <a:t>)</a:t>
            </a:r>
            <a:r>
              <a:rPr lang="es-ES" sz="2200">
                <a:solidFill>
                  <a:srgbClr val="000099"/>
                </a:solidFill>
              </a:rPr>
              <a:t> = 0) hasta </a:t>
            </a:r>
            <a:r>
              <a:rPr lang="es-ES" sz="2200" b="1" i="1">
                <a:solidFill>
                  <a:srgbClr val="000099"/>
                </a:solidFill>
              </a:rPr>
              <a:t>r</a:t>
            </a:r>
            <a:r>
              <a:rPr lang="es-ES" sz="2200">
                <a:solidFill>
                  <a:srgbClr val="000099"/>
                </a:solidFill>
              </a:rPr>
              <a:t>.</a:t>
            </a:r>
          </a:p>
        </p:txBody>
      </p:sp>
      <p:graphicFrame>
        <p:nvGraphicFramePr>
          <p:cNvPr id="182276" name="Object 4"/>
          <p:cNvGraphicFramePr>
            <a:graphicFrameLocks noChangeAspect="1"/>
          </p:cNvGraphicFramePr>
          <p:nvPr/>
        </p:nvGraphicFramePr>
        <p:xfrm>
          <a:off x="1258888" y="3049588"/>
          <a:ext cx="3138487" cy="595312"/>
        </p:xfrm>
        <a:graphic>
          <a:graphicData uri="http://schemas.openxmlformats.org/presentationml/2006/ole">
            <mc:AlternateContent xmlns:mc="http://schemas.openxmlformats.org/markup-compatibility/2006">
              <mc:Choice xmlns:v="urn:schemas-microsoft-com:vml" Requires="v">
                <p:oleObj name="OpenOffice.org" r:id="rId3" imgW="1031040" imgH="181080" progId="opendocument.MathDocument.1">
                  <p:embed/>
                </p:oleObj>
              </mc:Choice>
              <mc:Fallback>
                <p:oleObj name="OpenOffice.org" r:id="rId3" imgW="1031040" imgH="181080" progId="opendocument.MathDocument.1">
                  <p:embed/>
                  <p:pic>
                    <p:nvPicPr>
                      <p:cNvPr id="1822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049588"/>
                        <a:ext cx="3138487" cy="595312"/>
                      </a:xfrm>
                      <a:prstGeom prst="rect">
                        <a:avLst/>
                      </a:prstGeom>
                      <a:solidFill>
                        <a:srgbClr val="FFFF99"/>
                      </a:solidFill>
                    </p:spPr>
                  </p:pic>
                </p:oleObj>
              </mc:Fallback>
            </mc:AlternateContent>
          </a:graphicData>
        </a:graphic>
      </p:graphicFrame>
      <p:graphicFrame>
        <p:nvGraphicFramePr>
          <p:cNvPr id="182278" name="Object 6"/>
          <p:cNvGraphicFramePr>
            <a:graphicFrameLocks noChangeAspect="1"/>
          </p:cNvGraphicFramePr>
          <p:nvPr/>
        </p:nvGraphicFramePr>
        <p:xfrm>
          <a:off x="2483768" y="1375742"/>
          <a:ext cx="3840162" cy="973138"/>
        </p:xfrm>
        <a:graphic>
          <a:graphicData uri="http://schemas.openxmlformats.org/presentationml/2006/ole">
            <mc:AlternateContent xmlns:mc="http://schemas.openxmlformats.org/markup-compatibility/2006">
              <mc:Choice xmlns:v="urn:schemas-microsoft-com:vml" Requires="v">
                <p:oleObj name="OpenOffice.org" r:id="rId5" imgW="1239120" imgH="312480" progId="opendocument.MathDocument.1">
                  <p:embed/>
                </p:oleObj>
              </mc:Choice>
              <mc:Fallback>
                <p:oleObj name="OpenOffice.org" r:id="rId5" imgW="1239120" imgH="312480" progId="opendocument.MathDocument.1">
                  <p:embed/>
                  <p:pic>
                    <p:nvPicPr>
                      <p:cNvPr id="18227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1375742"/>
                        <a:ext cx="3840162" cy="973138"/>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2279" name="Object 7"/>
          <p:cNvGraphicFramePr>
            <a:graphicFrameLocks noChangeAspect="1"/>
          </p:cNvGraphicFramePr>
          <p:nvPr/>
        </p:nvGraphicFramePr>
        <p:xfrm>
          <a:off x="2565375" y="4472087"/>
          <a:ext cx="3806825" cy="973137"/>
        </p:xfrm>
        <a:graphic>
          <a:graphicData uri="http://schemas.openxmlformats.org/presentationml/2006/ole">
            <mc:AlternateContent xmlns:mc="http://schemas.openxmlformats.org/markup-compatibility/2006">
              <mc:Choice xmlns:v="urn:schemas-microsoft-com:vml" Requires="v">
                <p:oleObj name="OpenOffice.org" r:id="rId7" imgW="1229400" imgH="312480" progId="opendocument.MathDocument.1">
                  <p:embed/>
                </p:oleObj>
              </mc:Choice>
              <mc:Fallback>
                <p:oleObj name="OpenOffice.org" r:id="rId7" imgW="1229400" imgH="312480" progId="opendocument.MathDocument.1">
                  <p:embed/>
                  <p:pic>
                    <p:nvPicPr>
                      <p:cNvPr id="18227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5375" y="4472087"/>
                        <a:ext cx="3806825" cy="973137"/>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280582" name="Object 6"/>
          <p:cNvGraphicFramePr>
            <a:graphicFrameLocks noChangeAspect="1"/>
          </p:cNvGraphicFramePr>
          <p:nvPr/>
        </p:nvGraphicFramePr>
        <p:xfrm>
          <a:off x="5448300" y="3049588"/>
          <a:ext cx="3157538" cy="595312"/>
        </p:xfrm>
        <a:graphic>
          <a:graphicData uri="http://schemas.openxmlformats.org/presentationml/2006/ole">
            <mc:AlternateContent xmlns:mc="http://schemas.openxmlformats.org/markup-compatibility/2006">
              <mc:Choice xmlns:v="urn:schemas-microsoft-com:vml" Requires="v">
                <p:oleObj name="OpenOffice.org" r:id="rId9" imgW="1037160" imgH="181080" progId="opendocument.MathDocument.1">
                  <p:embed/>
                </p:oleObj>
              </mc:Choice>
              <mc:Fallback>
                <p:oleObj name="OpenOffice.org" r:id="rId9" imgW="1037160" imgH="181080" progId="opendocument.MathDocument.1">
                  <p:embed/>
                  <p:pic>
                    <p:nvPicPr>
                      <p:cNvPr id="28058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8300" y="3049588"/>
                        <a:ext cx="3157538" cy="595312"/>
                      </a:xfrm>
                      <a:prstGeom prst="rect">
                        <a:avLst/>
                      </a:prstGeom>
                      <a:solidFill>
                        <a:srgbClr val="FFFF99"/>
                      </a:solidFill>
                    </p:spPr>
                  </p:pic>
                </p:oleObj>
              </mc:Fallback>
            </mc:AlternateContent>
          </a:graphicData>
        </a:graphic>
      </p:graphicFrame>
      <p:sp>
        <p:nvSpPr>
          <p:cNvPr id="8"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Tree>
    <p:extLst>
      <p:ext uri="{BB962C8B-B14F-4D97-AF65-F5344CB8AC3E}">
        <p14:creationId xmlns:p14="http://schemas.microsoft.com/office/powerpoint/2010/main" val="26576232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
        <p:nvSpPr>
          <p:cNvPr id="3" name="Text Box 1"/>
          <p:cNvSpPr txBox="1">
            <a:spLocks noChangeArrowheads="1"/>
          </p:cNvSpPr>
          <p:nvPr/>
        </p:nvSpPr>
        <p:spPr bwMode="auto">
          <a:xfrm>
            <a:off x="251520" y="1052736"/>
            <a:ext cx="8424936" cy="4834273"/>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Energía potencial de dos cargas puntuales en interacción electrostática mutua</a:t>
            </a:r>
            <a:endParaRPr lang="es-ES" sz="2200" i="1">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Calculamos  el </a:t>
            </a:r>
            <a:r>
              <a:rPr lang="es-ES" sz="2200" i="1">
                <a:solidFill>
                  <a:srgbClr val="000099"/>
                </a:solidFill>
                <a:latin typeface="Calibri" panose="020F0502020204030204" pitchFamily="34" charset="0"/>
                <a:cs typeface="Calibri" panose="020F0502020204030204" pitchFamily="34" charset="0"/>
              </a:rPr>
              <a:t>potencial de Coulomb V(</a:t>
            </a:r>
            <a:r>
              <a:rPr lang="es-ES" sz="2200" b="1" i="1">
                <a:solidFill>
                  <a:srgbClr val="000099"/>
                </a:solidFill>
                <a:latin typeface="Calibri" panose="020F0502020204030204" pitchFamily="34" charset="0"/>
                <a:cs typeface="Calibri" panose="020F0502020204030204" pitchFamily="34" charset="0"/>
              </a:rPr>
              <a:t>r</a:t>
            </a:r>
            <a:r>
              <a:rPr lang="es-ES" sz="2200" i="1">
                <a:solidFill>
                  <a:srgbClr val="000099"/>
                </a:solidFill>
                <a:latin typeface="Calibri" panose="020F0502020204030204" pitchFamily="34" charset="0"/>
                <a:cs typeface="Calibri" panose="020F0502020204030204" pitchFamily="34" charset="0"/>
              </a:rPr>
              <a:t>) </a:t>
            </a:r>
            <a:r>
              <a:rPr lang="es-ES" sz="2200">
                <a:solidFill>
                  <a:srgbClr val="000099"/>
                </a:solidFill>
                <a:latin typeface="Calibri" panose="020F0502020204030204" pitchFamily="34" charset="0"/>
                <a:cs typeface="Calibri" panose="020F0502020204030204" pitchFamily="34" charset="0"/>
              </a:rPr>
              <a:t>creado por una carga</a:t>
            </a:r>
            <a:r>
              <a:rPr lang="es-ES" sz="2200" i="1">
                <a:solidFill>
                  <a:srgbClr val="000099"/>
                </a:solidFill>
                <a:latin typeface="Calibri" panose="020F0502020204030204" pitchFamily="34" charset="0"/>
                <a:cs typeface="Calibri" panose="020F0502020204030204" pitchFamily="34" charset="0"/>
              </a:rPr>
              <a:t> puntual </a:t>
            </a:r>
            <a:r>
              <a:rPr lang="es-ES" sz="2200" i="1" err="1">
                <a:solidFill>
                  <a:srgbClr val="000099"/>
                </a:solidFill>
                <a:latin typeface="Calibri" panose="020F0502020204030204" pitchFamily="34" charset="0"/>
                <a:cs typeface="Calibri" panose="020F0502020204030204" pitchFamily="34" charset="0"/>
              </a:rPr>
              <a:t>q</a:t>
            </a:r>
            <a:r>
              <a:rPr lang="es-ES" sz="2200" i="1" baseline="-25000" err="1">
                <a:solidFill>
                  <a:srgbClr val="000099"/>
                </a:solidFill>
                <a:latin typeface="Calibri" panose="020F0502020204030204" pitchFamily="34" charset="0"/>
                <a:cs typeface="Calibri" panose="020F0502020204030204" pitchFamily="34" charset="0"/>
              </a:rPr>
              <a:t>i</a:t>
            </a:r>
            <a:r>
              <a:rPr lang="es-ES" sz="2200">
                <a:solidFill>
                  <a:srgbClr val="000099"/>
                </a:solidFill>
                <a:latin typeface="Calibri" panose="020F0502020204030204" pitchFamily="34" charset="0"/>
                <a:cs typeface="Calibri" panose="020F0502020204030204" pitchFamily="34" charset="0"/>
              </a:rPr>
              <a:t>:</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latin typeface="Calibri" panose="020F0502020204030204" pitchFamily="34" charset="0"/>
              <a:cs typeface="Calibri" panose="020F0502020204030204" pitchFamily="34" charset="0"/>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(recordamos: hemos elegido </a:t>
            </a:r>
            <a:r>
              <a:rPr lang="es-ES" sz="2200" b="1" i="1">
                <a:solidFill>
                  <a:srgbClr val="000099"/>
                </a:solidFill>
                <a:latin typeface="Calibri" panose="020F0502020204030204" pitchFamily="34" charset="0"/>
                <a:cs typeface="Calibri" panose="020F0502020204030204" pitchFamily="34" charset="0"/>
              </a:rPr>
              <a:t>V </a:t>
            </a:r>
            <a:r>
              <a:rPr lang="es-ES" sz="2200" i="1">
                <a:solidFill>
                  <a:srgbClr val="000099"/>
                </a:solidFill>
                <a:latin typeface="Calibri" panose="020F0502020204030204" pitchFamily="34" charset="0"/>
                <a:cs typeface="Calibri" panose="020F0502020204030204" pitchFamily="34" charset="0"/>
              </a:rPr>
              <a:t>= 0</a:t>
            </a:r>
            <a:r>
              <a:rPr lang="es-ES" sz="2200">
                <a:solidFill>
                  <a:srgbClr val="000099"/>
                </a:solidFill>
                <a:latin typeface="Calibri" panose="020F0502020204030204" pitchFamily="34" charset="0"/>
                <a:cs typeface="Calibri" panose="020F0502020204030204" pitchFamily="34" charset="0"/>
              </a:rPr>
              <a:t> en</a:t>
            </a:r>
            <a:r>
              <a:rPr lang="es-ES" sz="2200" b="1" i="1">
                <a:solidFill>
                  <a:srgbClr val="000099"/>
                </a:solidFill>
                <a:latin typeface="Calibri" panose="020F0502020204030204" pitchFamily="34" charset="0"/>
                <a:cs typeface="Calibri" panose="020F0502020204030204" pitchFamily="34" charset="0"/>
              </a:rPr>
              <a:t> </a:t>
            </a:r>
            <a:r>
              <a:rPr lang="es-ES" sz="2200" i="1">
                <a:solidFill>
                  <a:srgbClr val="000099"/>
                </a:solidFill>
                <a:latin typeface="Calibri" panose="020F0502020204030204" pitchFamily="34" charset="0"/>
                <a:cs typeface="Calibri" panose="020F0502020204030204" pitchFamily="34" charset="0"/>
              </a:rPr>
              <a:t>r</a:t>
            </a:r>
            <a:r>
              <a:rPr lang="es-ES" sz="2200" i="1" baseline="-25000">
                <a:solidFill>
                  <a:srgbClr val="000099"/>
                </a:solidFill>
                <a:latin typeface="Calibri" panose="020F0502020204030204" pitchFamily="34" charset="0"/>
                <a:cs typeface="Calibri" panose="020F0502020204030204" pitchFamily="34" charset="0"/>
              </a:rPr>
              <a:t>0</a:t>
            </a:r>
            <a:r>
              <a:rPr lang="es-ES" sz="2200" i="1">
                <a:solidFill>
                  <a:srgbClr val="000099"/>
                </a:solidFill>
                <a:latin typeface="Calibri" panose="020F0502020204030204" pitchFamily="34" charset="0"/>
                <a:cs typeface="Calibri" panose="020F0502020204030204" pitchFamily="34" charset="0"/>
              </a:rPr>
              <a:t> =  </a:t>
            </a:r>
            <a:r>
              <a:rPr lang="es-ES" sz="2200">
                <a:solidFill>
                  <a:srgbClr val="000099"/>
                </a:solidFill>
                <a:latin typeface="Calibri" panose="020F0502020204030204" pitchFamily="34" charset="0"/>
                <a:cs typeface="Calibri" panose="020F0502020204030204" pitchFamily="34" charset="0"/>
                <a:sym typeface="Symbol"/>
              </a:rPr>
              <a:t></a:t>
            </a:r>
            <a:r>
              <a:rPr lang="es-ES" sz="2200">
                <a:solidFill>
                  <a:srgbClr val="000099"/>
                </a:solidFill>
                <a:latin typeface="Calibri" panose="020F0502020204030204" pitchFamily="34" charset="0"/>
                <a:cs typeface="Calibri" panose="020F0502020204030204" pitchFamily="34" charset="0"/>
              </a:rPr>
              <a:t>)</a:t>
            </a:r>
          </a:p>
        </p:txBody>
      </p:sp>
      <p:graphicFrame>
        <p:nvGraphicFramePr>
          <p:cNvPr id="4" name="Object 5"/>
          <p:cNvGraphicFramePr>
            <a:graphicFrameLocks noChangeAspect="1"/>
          </p:cNvGraphicFramePr>
          <p:nvPr>
            <p:extLst>
              <p:ext uri="{D42A27DB-BD31-4B8C-83A1-F6EECF244321}">
                <p14:modId xmlns:p14="http://schemas.microsoft.com/office/powerpoint/2010/main" val="3391967638"/>
              </p:ext>
            </p:extLst>
          </p:nvPr>
        </p:nvGraphicFramePr>
        <p:xfrm>
          <a:off x="3292134" y="1512609"/>
          <a:ext cx="2547938" cy="1295400"/>
        </p:xfrm>
        <a:graphic>
          <a:graphicData uri="http://schemas.openxmlformats.org/presentationml/2006/ole">
            <mc:AlternateContent xmlns:mc="http://schemas.openxmlformats.org/markup-compatibility/2006">
              <mc:Choice xmlns:v="urn:schemas-microsoft-com:vml" Requires="v">
                <p:oleObj name="OpenOffice.org" r:id="rId3" imgW="980640" imgH="415800" progId="opendocument.MathDocument.1">
                  <p:embed/>
                </p:oleObj>
              </mc:Choice>
              <mc:Fallback>
                <p:oleObj name="OpenOffice.org" r:id="rId3" imgW="980640" imgH="415800" progId="opendocument.MathDocument.1">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134" y="1512609"/>
                        <a:ext cx="2547938" cy="1295400"/>
                      </a:xfrm>
                      <a:prstGeom prst="rect">
                        <a:avLst/>
                      </a:prstGeom>
                      <a:solidFill>
                        <a:srgbClr val="FFFF99"/>
                      </a:solidFill>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607601288"/>
              </p:ext>
            </p:extLst>
          </p:nvPr>
        </p:nvGraphicFramePr>
        <p:xfrm>
          <a:off x="2259011" y="3789040"/>
          <a:ext cx="4614184" cy="1440160"/>
        </p:xfrm>
        <a:graphic>
          <a:graphicData uri="http://schemas.openxmlformats.org/presentationml/2006/ole">
            <mc:AlternateContent xmlns:mc="http://schemas.openxmlformats.org/markup-compatibility/2006">
              <mc:Choice xmlns:v="urn:schemas-microsoft-com:vml" Requires="v">
                <p:oleObj name="OpenOffice.org" r:id="rId5" imgW="1442160" imgH="415800" progId="opendocument.MathDocument.1">
                  <p:embed/>
                </p:oleObj>
              </mc:Choice>
              <mc:Fallback>
                <p:oleObj name="OpenOffice.org" r:id="rId5" imgW="1442160" imgH="415800" progId="opendocument.MathDocument.1">
                  <p:embed/>
                  <p:pic>
                    <p:nvPicPr>
                      <p:cNvPr id="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9011" y="3789040"/>
                        <a:ext cx="4614184" cy="1440160"/>
                      </a:xfrm>
                      <a:prstGeom prst="rect">
                        <a:avLst/>
                      </a:prstGeom>
                      <a:solidFill>
                        <a:srgbClr val="FFFF99"/>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489871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Potencial eléctrico</a:t>
            </a:r>
            <a:endParaRPr lang="es-ES" kern="0">
              <a:solidFill>
                <a:schemeClr val="bg1"/>
              </a:solidFill>
            </a:endParaRPr>
          </a:p>
        </p:txBody>
      </p:sp>
      <p:sp>
        <p:nvSpPr>
          <p:cNvPr id="3" name="Rectángulo 2"/>
          <p:cNvSpPr/>
          <p:nvPr/>
        </p:nvSpPr>
        <p:spPr>
          <a:xfrm>
            <a:off x="230823" y="1196752"/>
            <a:ext cx="8682353" cy="923330"/>
          </a:xfrm>
          <a:prstGeom prst="rect">
            <a:avLst/>
          </a:prstGeom>
        </p:spPr>
        <p:txBody>
          <a:bodyPr wrap="square">
            <a:spAutoFit/>
          </a:bodyPr>
          <a:lstStyle/>
          <a:p>
            <a:pPr lvl="0" algn="just" defTabSz="914400" eaLnBrk="0" hangingPunct="0">
              <a:buClrTx/>
              <a:buSzTx/>
            </a:pPr>
            <a:r>
              <a:rPr lang="es-ES" altLang="es-ES">
                <a:solidFill>
                  <a:srgbClr val="333333"/>
                </a:solidFill>
                <a:latin typeface="Calibri" panose="020F0502020204030204" pitchFamily="34" charset="0"/>
                <a:cs typeface="Calibri" panose="020F0502020204030204" pitchFamily="34" charset="0"/>
              </a:rPr>
              <a:t>Para calcular el </a:t>
            </a:r>
            <a:r>
              <a:rPr lang="es-ES" altLang="es-ES">
                <a:solidFill>
                  <a:srgbClr val="00B050"/>
                </a:solidFill>
                <a:latin typeface="Calibri" panose="020F0502020204030204" pitchFamily="34" charset="0"/>
                <a:cs typeface="Calibri" panose="020F0502020204030204" pitchFamily="34" charset="0"/>
              </a:rPr>
              <a:t>potencial en un punto generado por varias cargas </a:t>
            </a:r>
            <a:r>
              <a:rPr lang="es-ES" altLang="es-ES">
                <a:solidFill>
                  <a:srgbClr val="333333"/>
                </a:solidFill>
                <a:latin typeface="Calibri" panose="020F0502020204030204" pitchFamily="34" charset="0"/>
                <a:cs typeface="Calibri" panose="020F0502020204030204" pitchFamily="34" charset="0"/>
              </a:rPr>
              <a:t>fuente se </a:t>
            </a:r>
            <a:r>
              <a:rPr lang="es-ES" altLang="es-ES" b="1">
                <a:solidFill>
                  <a:schemeClr val="accent1">
                    <a:lumMod val="50000"/>
                  </a:schemeClr>
                </a:solidFill>
                <a:latin typeface="Calibri" panose="020F0502020204030204" pitchFamily="34" charset="0"/>
                <a:cs typeface="Calibri" panose="020F0502020204030204" pitchFamily="34" charset="0"/>
              </a:rPr>
              <a:t>suman</a:t>
            </a:r>
            <a:r>
              <a:rPr lang="es-ES" altLang="es-ES">
                <a:solidFill>
                  <a:srgbClr val="333333"/>
                </a:solidFill>
                <a:latin typeface="Calibri" panose="020F0502020204030204" pitchFamily="34" charset="0"/>
                <a:cs typeface="Calibri" panose="020F0502020204030204" pitchFamily="34" charset="0"/>
              </a:rPr>
              <a:t> los potenciales creados por cada una de ellas, teniendo en cuenta que es una </a:t>
            </a:r>
            <a:r>
              <a:rPr lang="es-ES" altLang="es-ES">
                <a:solidFill>
                  <a:srgbClr val="FF0000"/>
                </a:solidFill>
                <a:latin typeface="Calibri" panose="020F0502020204030204" pitchFamily="34" charset="0"/>
                <a:cs typeface="Calibri" panose="020F0502020204030204" pitchFamily="34" charset="0"/>
              </a:rPr>
              <a:t>magnitud escalar y que será positivo o negativo </a:t>
            </a:r>
            <a:r>
              <a:rPr lang="es-ES" altLang="es-ES">
                <a:solidFill>
                  <a:srgbClr val="333333"/>
                </a:solidFill>
                <a:latin typeface="Calibri" panose="020F0502020204030204" pitchFamily="34" charset="0"/>
                <a:cs typeface="Calibri" panose="020F0502020204030204" pitchFamily="34" charset="0"/>
              </a:rPr>
              <a:t>dependiendo del signo de la carga fuente.</a:t>
            </a:r>
          </a:p>
        </p:txBody>
      </p:sp>
      <p:sp>
        <p:nvSpPr>
          <p:cNvPr id="4" name="Rectángulo 3"/>
          <p:cNvSpPr/>
          <p:nvPr/>
        </p:nvSpPr>
        <p:spPr>
          <a:xfrm>
            <a:off x="0" y="2423871"/>
            <a:ext cx="7519988" cy="430887"/>
          </a:xfrm>
          <a:prstGeom prst="rect">
            <a:avLst/>
          </a:prstGeom>
        </p:spPr>
        <p:txBody>
          <a:bodyPr wrap="square">
            <a:spAutoFit/>
          </a:bodyPr>
          <a:lstStyle/>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FF0000"/>
                </a:solidFill>
                <a:latin typeface="Calibri" panose="020F0502020204030204" pitchFamily="34" charset="0"/>
                <a:cs typeface="Calibri" panose="020F0502020204030204" pitchFamily="34" charset="0"/>
              </a:rPr>
              <a:t>Principio de </a:t>
            </a:r>
            <a:r>
              <a:rPr lang="es-ES" sz="2200" b="1" i="1">
                <a:solidFill>
                  <a:srgbClr val="FF0000"/>
                </a:solidFill>
                <a:latin typeface="Calibri" panose="020F0502020204030204" pitchFamily="34" charset="0"/>
                <a:cs typeface="Calibri" panose="020F0502020204030204" pitchFamily="34" charset="0"/>
              </a:rPr>
              <a:t>superposición </a:t>
            </a:r>
            <a:r>
              <a:rPr lang="es-ES" sz="2200">
                <a:solidFill>
                  <a:srgbClr val="000099"/>
                </a:solidFill>
                <a:latin typeface="Calibri" panose="020F0502020204030204" pitchFamily="34" charset="0"/>
                <a:cs typeface="Calibri" panose="020F0502020204030204" pitchFamily="34" charset="0"/>
              </a:rPr>
              <a:t>para el potencial</a:t>
            </a:r>
            <a:r>
              <a:rPr lang="es-ES" sz="2200" i="1">
                <a:solidFill>
                  <a:srgbClr val="FF0000"/>
                </a:solidFill>
                <a:latin typeface="Calibri" panose="020F0502020204030204" pitchFamily="34" charset="0"/>
                <a:cs typeface="Calibri" panose="020F0502020204030204" pitchFamily="34" charset="0"/>
              </a:rPr>
              <a:t> </a:t>
            </a:r>
            <a:r>
              <a:rPr lang="es-ES" sz="2200" i="1">
                <a:solidFill>
                  <a:srgbClr val="000099"/>
                </a:solidFill>
                <a:latin typeface="Calibri" panose="020F0502020204030204" pitchFamily="34" charset="0"/>
                <a:cs typeface="Calibri" panose="020F0502020204030204" pitchFamily="34" charset="0"/>
              </a:rPr>
              <a:t>V:</a:t>
            </a:r>
          </a:p>
        </p:txBody>
      </p:sp>
      <p:graphicFrame>
        <p:nvGraphicFramePr>
          <p:cNvPr id="5" name="Object 5"/>
          <p:cNvGraphicFramePr>
            <a:graphicFrameLocks noChangeAspect="1"/>
          </p:cNvGraphicFramePr>
          <p:nvPr>
            <p:extLst>
              <p:ext uri="{D42A27DB-BD31-4B8C-83A1-F6EECF244321}">
                <p14:modId xmlns:p14="http://schemas.microsoft.com/office/powerpoint/2010/main" val="348094750"/>
              </p:ext>
            </p:extLst>
          </p:nvPr>
        </p:nvGraphicFramePr>
        <p:xfrm>
          <a:off x="3466306" y="2947890"/>
          <a:ext cx="2211387" cy="1184275"/>
        </p:xfrm>
        <a:graphic>
          <a:graphicData uri="http://schemas.openxmlformats.org/presentationml/2006/ole">
            <mc:AlternateContent xmlns:mc="http://schemas.openxmlformats.org/markup-compatibility/2006">
              <mc:Choice xmlns:v="urn:schemas-microsoft-com:vml" Requires="v">
                <p:oleObj name="OpenOffice.org" r:id="rId2" imgW="793440" imgH="422640" progId="opendocument.MathDocument.1">
                  <p:embed/>
                </p:oleObj>
              </mc:Choice>
              <mc:Fallback>
                <p:oleObj name="OpenOffice.org" r:id="rId2" imgW="793440" imgH="422640" progId="opendocument.MathDocument.1">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306" y="2947890"/>
                        <a:ext cx="2211387" cy="1184275"/>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 name="Rectángulo 5"/>
          <p:cNvSpPr/>
          <p:nvPr/>
        </p:nvSpPr>
        <p:spPr>
          <a:xfrm>
            <a:off x="395536" y="4366261"/>
            <a:ext cx="8517640" cy="646331"/>
          </a:xfrm>
          <a:prstGeom prst="rect">
            <a:avLst/>
          </a:prstGeom>
        </p:spPr>
        <p:txBody>
          <a:bodyPr wrap="square">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i="1">
                <a:solidFill>
                  <a:srgbClr val="000099"/>
                </a:solidFill>
                <a:latin typeface="Calibri" panose="020F0502020204030204" pitchFamily="34" charset="0"/>
                <a:cs typeface="Calibri" panose="020F0502020204030204" pitchFamily="34" charset="0"/>
              </a:rPr>
              <a:t>V</a:t>
            </a:r>
            <a:r>
              <a:rPr lang="es-ES">
                <a:solidFill>
                  <a:srgbClr val="000099"/>
                </a:solidFill>
                <a:latin typeface="Calibri" panose="020F0502020204030204" pitchFamily="34" charset="0"/>
                <a:cs typeface="Calibri" panose="020F0502020204030204" pitchFamily="34" charset="0"/>
              </a:rPr>
              <a:t> es el resultante de la </a:t>
            </a:r>
            <a:r>
              <a:rPr lang="es-ES" i="1">
                <a:solidFill>
                  <a:srgbClr val="000099"/>
                </a:solidFill>
                <a:latin typeface="Calibri" panose="020F0502020204030204" pitchFamily="34" charset="0"/>
                <a:cs typeface="Calibri" panose="020F0502020204030204" pitchFamily="34" charset="0"/>
              </a:rPr>
              <a:t>suma (</a:t>
            </a:r>
            <a:r>
              <a:rPr lang="es-ES" i="1">
                <a:solidFill>
                  <a:srgbClr val="FF0000"/>
                </a:solidFill>
                <a:latin typeface="Calibri" panose="020F0502020204030204" pitchFamily="34" charset="0"/>
                <a:cs typeface="Calibri" panose="020F0502020204030204" pitchFamily="34" charset="0"/>
              </a:rPr>
              <a:t>algebraica</a:t>
            </a:r>
            <a:r>
              <a:rPr lang="es-ES" i="1">
                <a:solidFill>
                  <a:srgbClr val="000099"/>
                </a:solidFill>
                <a:latin typeface="Calibri" panose="020F0502020204030204" pitchFamily="34" charset="0"/>
                <a:cs typeface="Calibri" panose="020F0502020204030204" pitchFamily="34" charset="0"/>
              </a:rPr>
              <a:t>: </a:t>
            </a:r>
            <a:r>
              <a:rPr lang="es-ES" i="1">
                <a:solidFill>
                  <a:srgbClr val="FF0000"/>
                </a:solidFill>
                <a:latin typeface="Calibri" panose="020F0502020204030204" pitchFamily="34" charset="0"/>
                <a:cs typeface="Calibri" panose="020F0502020204030204" pitchFamily="34" charset="0"/>
              </a:rPr>
              <a:t>el potencial es un escalar</a:t>
            </a:r>
            <a:r>
              <a:rPr lang="es-ES" i="1">
                <a:solidFill>
                  <a:srgbClr val="000099"/>
                </a:solidFill>
                <a:latin typeface="Calibri" panose="020F0502020204030204" pitchFamily="34" charset="0"/>
                <a:cs typeface="Calibri" panose="020F0502020204030204" pitchFamily="34" charset="0"/>
              </a:rPr>
              <a:t>!) </a:t>
            </a:r>
            <a:r>
              <a:rPr lang="es-ES">
                <a:solidFill>
                  <a:srgbClr val="000099"/>
                </a:solidFill>
                <a:latin typeface="Calibri" panose="020F0502020204030204" pitchFamily="34" charset="0"/>
                <a:cs typeface="Calibri" panose="020F0502020204030204" pitchFamily="34" charset="0"/>
              </a:rPr>
              <a:t>de los potenciales </a:t>
            </a:r>
            <a:r>
              <a:rPr lang="es-ES" i="1">
                <a:solidFill>
                  <a:srgbClr val="000099"/>
                </a:solidFill>
                <a:latin typeface="Calibri" panose="020F0502020204030204" pitchFamily="34" charset="0"/>
                <a:cs typeface="Calibri" panose="020F0502020204030204" pitchFamily="34" charset="0"/>
              </a:rPr>
              <a:t>V</a:t>
            </a:r>
            <a:r>
              <a:rPr lang="es-ES" b="1" i="1" baseline="-25000">
                <a:solidFill>
                  <a:srgbClr val="000099"/>
                </a:solidFill>
                <a:latin typeface="Calibri" panose="020F0502020204030204" pitchFamily="34" charset="0"/>
                <a:cs typeface="Calibri" panose="020F0502020204030204" pitchFamily="34" charset="0"/>
              </a:rPr>
              <a:t>i</a:t>
            </a:r>
            <a:r>
              <a:rPr lang="es-ES">
                <a:solidFill>
                  <a:srgbClr val="000099"/>
                </a:solidFill>
                <a:latin typeface="Calibri" panose="020F0502020204030204" pitchFamily="34" charset="0"/>
                <a:cs typeface="Calibri" panose="020F0502020204030204" pitchFamily="34" charset="0"/>
              </a:rPr>
              <a:t> creados por cada una de las cargas </a:t>
            </a:r>
            <a:r>
              <a:rPr lang="es-ES" i="1" err="1">
                <a:solidFill>
                  <a:srgbClr val="000099"/>
                </a:solidFill>
                <a:latin typeface="Calibri" panose="020F0502020204030204" pitchFamily="34" charset="0"/>
                <a:cs typeface="Calibri" panose="020F0502020204030204" pitchFamily="34" charset="0"/>
              </a:rPr>
              <a:t>q</a:t>
            </a:r>
            <a:r>
              <a:rPr lang="es-ES" i="1" baseline="-25000" err="1">
                <a:solidFill>
                  <a:srgbClr val="000099"/>
                </a:solidFill>
                <a:latin typeface="Calibri" panose="020F0502020204030204" pitchFamily="34" charset="0"/>
                <a:cs typeface="Calibri" panose="020F0502020204030204" pitchFamily="34" charset="0"/>
              </a:rPr>
              <a:t>i</a:t>
            </a:r>
            <a:endParaRPr lang="es-ES" i="1" baseline="-25000">
              <a:solidFill>
                <a:srgbClr val="000099"/>
              </a:solidFill>
              <a:latin typeface="Calibri" panose="020F0502020204030204" pitchFamily="34" charset="0"/>
              <a:cs typeface="Calibri" panose="020F0502020204030204" pitchFamily="34" charset="0"/>
            </a:endParaRPr>
          </a:p>
        </p:txBody>
      </p:sp>
      <p:graphicFrame>
        <p:nvGraphicFramePr>
          <p:cNvPr id="7" name="Object 4"/>
          <p:cNvGraphicFramePr>
            <a:graphicFrameLocks noChangeAspect="1"/>
          </p:cNvGraphicFramePr>
          <p:nvPr/>
        </p:nvGraphicFramePr>
        <p:xfrm>
          <a:off x="1689100" y="5246688"/>
          <a:ext cx="5830888" cy="1506537"/>
        </p:xfrm>
        <a:graphic>
          <a:graphicData uri="http://schemas.openxmlformats.org/presentationml/2006/ole">
            <mc:AlternateContent xmlns:mc="http://schemas.openxmlformats.org/markup-compatibility/2006">
              <mc:Choice xmlns:v="urn:schemas-microsoft-com:vml" Requires="v">
                <p:oleObj name="OpenOffice.org" r:id="rId4" imgW="2094480" imgH="447480" progId="opendocument.MathDocument.1">
                  <p:embed/>
                </p:oleObj>
              </mc:Choice>
              <mc:Fallback>
                <p:oleObj name="OpenOffice.org" r:id="rId4" imgW="2094480" imgH="447480" progId="opendocument.MathDocument.1">
                  <p:embed/>
                  <p:pic>
                    <p:nvPicPr>
                      <p:cNvPr id="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5246688"/>
                        <a:ext cx="5830888" cy="1506537"/>
                      </a:xfrm>
                      <a:prstGeom prst="rect">
                        <a:avLst/>
                      </a:prstGeom>
                      <a:solidFill>
                        <a:srgbClr val="FFFF99"/>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389317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extLst>
              <p:ext uri="{D42A27DB-BD31-4B8C-83A1-F6EECF244321}">
                <p14:modId xmlns:p14="http://schemas.microsoft.com/office/powerpoint/2010/main" val="1896787132"/>
              </p:ext>
            </p:extLst>
          </p:nvPr>
        </p:nvGraphicFramePr>
        <p:xfrm>
          <a:off x="179512" y="4085548"/>
          <a:ext cx="5794375" cy="2455863"/>
        </p:xfrm>
        <a:graphic>
          <a:graphicData uri="http://schemas.openxmlformats.org/presentationml/2006/ole">
            <mc:AlternateContent xmlns:mc="http://schemas.openxmlformats.org/markup-compatibility/2006">
              <mc:Choice xmlns:v="urn:schemas-microsoft-com:vml" Requires="v">
                <p:oleObj name="Ecuación" r:id="rId2" imgW="2095200" imgH="888840" progId="Equation.3">
                  <p:embed/>
                </p:oleObj>
              </mc:Choice>
              <mc:Fallback>
                <p:oleObj name="Ecuación" r:id="rId2" imgW="2095200" imgH="888840" progId="Equation.3">
                  <p:embed/>
                  <p:pic>
                    <p:nvPicPr>
                      <p:cNvPr id="4" name="Object 6"/>
                      <p:cNvPicPr>
                        <a:picLocks noChangeAspect="1" noChangeArrowheads="1"/>
                      </p:cNvPicPr>
                      <p:nvPr/>
                    </p:nvPicPr>
                    <p:blipFill>
                      <a:blip r:embed="rId3"/>
                      <a:srcRect/>
                      <a:stretch>
                        <a:fillRect/>
                      </a:stretch>
                    </p:blipFill>
                    <p:spPr bwMode="auto">
                      <a:xfrm>
                        <a:off x="179512" y="4085548"/>
                        <a:ext cx="5794375" cy="245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uadroTexto 5"/>
          <p:cNvSpPr txBox="1"/>
          <p:nvPr/>
        </p:nvSpPr>
        <p:spPr>
          <a:xfrm>
            <a:off x="0" y="4022566"/>
            <a:ext cx="701512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OTRAS UNIDADES PARA EL CAMPO </a:t>
            </a:r>
            <a:r>
              <a:rPr kumimoji="0" lang="es-ES" sz="36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a:t>
            </a:r>
          </a:p>
        </p:txBody>
      </p:sp>
      <p:graphicFrame>
        <p:nvGraphicFramePr>
          <p:cNvPr id="7" name="Object 3"/>
          <p:cNvGraphicFramePr>
            <a:graphicFrameLocks noChangeAspect="1"/>
          </p:cNvGraphicFramePr>
          <p:nvPr>
            <p:extLst>
              <p:ext uri="{D42A27DB-BD31-4B8C-83A1-F6EECF244321}">
                <p14:modId xmlns:p14="http://schemas.microsoft.com/office/powerpoint/2010/main" val="2360557626"/>
              </p:ext>
            </p:extLst>
          </p:nvPr>
        </p:nvGraphicFramePr>
        <p:xfrm>
          <a:off x="467544" y="2829677"/>
          <a:ext cx="3425825" cy="876300"/>
        </p:xfrm>
        <a:graphic>
          <a:graphicData uri="http://schemas.openxmlformats.org/presentationml/2006/ole">
            <mc:AlternateContent xmlns:mc="http://schemas.openxmlformats.org/markup-compatibility/2006">
              <mc:Choice xmlns:v="urn:schemas-microsoft-com:vml" Requires="v">
                <p:oleObj name="OpenOffice.org" r:id="rId4" imgW="1229400" imgH="312480" progId="opendocument.MathDocument.1">
                  <p:embed/>
                </p:oleObj>
              </mc:Choice>
              <mc:Fallback>
                <p:oleObj name="OpenOffice.org" r:id="rId4" imgW="1229400" imgH="312480" progId="opendocument.MathDocument.1">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829677"/>
                        <a:ext cx="3425825" cy="876300"/>
                      </a:xfrm>
                      <a:prstGeom prst="rect">
                        <a:avLst/>
                      </a:prstGeom>
                      <a:solidFill>
                        <a:srgbClr val="FFFF99"/>
                      </a:solidFill>
                      <a:ln w="12700">
                        <a:solidFill>
                          <a:schemeClr val="tx1"/>
                        </a:solidFill>
                        <a:miter lim="800000"/>
                        <a:headEnd/>
                        <a:tailEnd/>
                      </a:ln>
                    </p:spPr>
                  </p:pic>
                </p:oleObj>
              </mc:Fallback>
            </mc:AlternateContent>
          </a:graphicData>
        </a:graphic>
      </p:graphicFrame>
      <p:sp>
        <p:nvSpPr>
          <p:cNvPr id="8" name="Text Box 1"/>
          <p:cNvSpPr txBox="1">
            <a:spLocks noChangeArrowheads="1"/>
          </p:cNvSpPr>
          <p:nvPr/>
        </p:nvSpPr>
        <p:spPr bwMode="auto">
          <a:xfrm>
            <a:off x="0" y="4524"/>
            <a:ext cx="9144000" cy="1252078"/>
          </a:xfrm>
          <a:prstGeom prst="rect">
            <a:avLst/>
          </a:prstGeom>
          <a:solidFill>
            <a:schemeClr val="accent2"/>
          </a:solidFill>
        </p:spPr>
        <p:txBody>
          <a:bodyPr>
            <a:normAutofit/>
          </a:bodyPr>
          <a:lstStyle>
            <a:defPPr>
              <a:defRPr lang="en-GB"/>
            </a:defPPr>
            <a:lvl1pPr algn="ctr" eaLnBrk="0" hangingPunct="0">
              <a:defRPr sz="4400" b="1" kern="0">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s-ES" sz="3200" b="0"/>
              <a:t>V, Potencial </a:t>
            </a:r>
            <a:r>
              <a:rPr lang="es-ES" sz="3200" b="0">
                <a:sym typeface="Symbol"/>
              </a:rPr>
              <a:t> </a:t>
            </a:r>
            <a:r>
              <a:rPr lang="es-ES" sz="3200" b="0"/>
              <a:t>Campo eléctrico, </a:t>
            </a:r>
            <a:r>
              <a:rPr lang="es-ES" sz="3200"/>
              <a:t>E</a:t>
            </a:r>
          </a:p>
          <a:p>
            <a:r>
              <a:rPr lang="es-ES" sz="3200" b="0"/>
              <a:t>U, Energía Potencial </a:t>
            </a:r>
            <a:r>
              <a:rPr lang="es-ES" sz="3200" b="0">
                <a:sym typeface="Symbol"/>
              </a:rPr>
              <a:t> </a:t>
            </a:r>
            <a:r>
              <a:rPr lang="es-ES" sz="3200" b="0"/>
              <a:t>Fuerza electroestática</a:t>
            </a:r>
          </a:p>
        </p:txBody>
      </p:sp>
      <p:sp>
        <p:nvSpPr>
          <p:cNvPr id="9" name="Rectángulo 8"/>
          <p:cNvSpPr/>
          <p:nvPr/>
        </p:nvSpPr>
        <p:spPr>
          <a:xfrm>
            <a:off x="4499992" y="1382115"/>
            <a:ext cx="4572000" cy="230832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a:t>
            </a:r>
            <a:r>
              <a:rPr kumimoji="0" lang="es-ES" sz="3600" b="1" i="1"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E</a:t>
            </a: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se obtiene de </a:t>
            </a:r>
            <a:r>
              <a:rPr kumimoji="0" lang="es-ES" sz="3600" b="0" i="1"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V</a:t>
            </a: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por </a:t>
            </a:r>
            <a:r>
              <a:rPr kumimoji="0" lang="es-ES" sz="3600" b="0" i="1"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derivación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a:t>
            </a:r>
            <a:r>
              <a:rPr kumimoji="0" lang="es-ES" sz="3600" b="0" i="1"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V</a:t>
            </a: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se obtiene de </a:t>
            </a:r>
            <a:r>
              <a:rPr kumimoji="0" lang="es-ES" sz="3600" b="1" i="1"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E</a:t>
            </a:r>
            <a:r>
              <a:rPr kumimoji="0" lang="es-ES" sz="3600" b="0" i="0" u="none" strike="noStrike" kern="1200" cap="none" spc="0" normalizeH="0" baseline="0" noProof="0">
                <a:ln>
                  <a:noFill/>
                </a:ln>
                <a:solidFill>
                  <a:srgbClr val="000099"/>
                </a:solidFill>
                <a:effectLst/>
                <a:uLnTx/>
                <a:uFillTx/>
                <a:latin typeface="Calibri" panose="020F0502020204030204" pitchFamily="34" charset="0"/>
                <a:cs typeface="Calibri" panose="020F0502020204030204" pitchFamily="34" charset="0"/>
              </a:rPr>
              <a:t> por </a:t>
            </a:r>
            <a:r>
              <a:rPr kumimoji="0" lang="es-ES" sz="3600" b="0" i="1"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integración</a:t>
            </a:r>
          </a:p>
        </p:txBody>
      </p:sp>
      <mc:AlternateContent xmlns:mc="http://schemas.openxmlformats.org/markup-compatibility/2006" xmlns:a14="http://schemas.microsoft.com/office/drawing/2010/main">
        <mc:Choice Requires="a14">
          <p:sp>
            <p:nvSpPr>
              <p:cNvPr id="11" name="9 CuadroTexto"/>
              <p:cNvSpPr txBox="1"/>
              <p:nvPr/>
            </p:nvSpPr>
            <p:spPr>
              <a:xfrm>
                <a:off x="892193" y="1392118"/>
                <a:ext cx="2213106" cy="1144159"/>
              </a:xfrm>
              <a:prstGeom prst="rect">
                <a:avLst/>
              </a:prstGeom>
              <a:solidFill>
                <a:schemeClr val="accent1">
                  <a:lumMod val="90000"/>
                </a:schemeClr>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3600" b="0" i="1" u="none" strike="noStrike" kern="1200" cap="none" spc="0" normalizeH="0" baseline="0" noProof="0" smtClean="0">
                          <a:ln>
                            <a:noFill/>
                          </a:ln>
                          <a:solidFill>
                            <a:srgbClr val="000000"/>
                          </a:solidFill>
                          <a:effectLst/>
                          <a:uLnTx/>
                          <a:uFillTx/>
                          <a:latin typeface="Cambria Math"/>
                          <a:cs typeface="+mn-cs"/>
                        </a:rPr>
                        <m:t>𝐸</m:t>
                      </m:r>
                      <m:r>
                        <a:rPr kumimoji="0" lang="es-ES" sz="3600" b="0" i="1" u="none" strike="noStrike" kern="1200" cap="none" spc="0" normalizeH="0" baseline="0" noProof="0" smtClean="0">
                          <a:ln>
                            <a:noFill/>
                          </a:ln>
                          <a:solidFill>
                            <a:srgbClr val="000000"/>
                          </a:solidFill>
                          <a:effectLst/>
                          <a:uLnTx/>
                          <a:uFillTx/>
                          <a:latin typeface="Cambria Math"/>
                          <a:cs typeface="+mn-cs"/>
                        </a:rPr>
                        <m:t>=−</m:t>
                      </m:r>
                      <m:f>
                        <m:fPr>
                          <m:ctrlPr>
                            <a:rPr kumimoji="0" lang="es-ES" sz="3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s-ES" sz="3600" b="0" i="1" u="none" strike="noStrike" kern="1200" cap="none" spc="0" normalizeH="0" baseline="0" noProof="0" smtClean="0">
                              <a:ln>
                                <a:noFill/>
                              </a:ln>
                              <a:solidFill>
                                <a:srgbClr val="000000"/>
                              </a:solidFill>
                              <a:effectLst/>
                              <a:uLnTx/>
                              <a:uFillTx/>
                              <a:latin typeface="Cambria Math"/>
                              <a:cs typeface="+mn-cs"/>
                            </a:rPr>
                            <m:t>𝑑𝑉</m:t>
                          </m:r>
                        </m:num>
                        <m:den>
                          <m:r>
                            <a:rPr kumimoji="0" lang="es-ES" sz="3600" b="0" i="1" u="none" strike="noStrike" kern="1200" cap="none" spc="0" normalizeH="0" baseline="0" noProof="0" smtClean="0">
                              <a:ln>
                                <a:noFill/>
                              </a:ln>
                              <a:solidFill>
                                <a:srgbClr val="000000"/>
                              </a:solidFill>
                              <a:effectLst/>
                              <a:uLnTx/>
                              <a:uFillTx/>
                              <a:latin typeface="Cambria Math"/>
                              <a:cs typeface="+mn-cs"/>
                            </a:rPr>
                            <m:t>𝑑𝑥</m:t>
                          </m:r>
                        </m:den>
                      </m:f>
                    </m:oMath>
                  </m:oMathPara>
                </a14:m>
                <a:endPar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mc:Choice>
        <mc:Fallback xmlns="">
          <p:sp>
            <p:nvSpPr>
              <p:cNvPr id="11" name="9 CuadroTexto"/>
              <p:cNvSpPr txBox="1">
                <a:spLocks noRot="1" noChangeAspect="1" noMove="1" noResize="1" noEditPoints="1" noAdjustHandles="1" noChangeArrowheads="1" noChangeShapeType="1" noTextEdit="1"/>
              </p:cNvSpPr>
              <p:nvPr/>
            </p:nvSpPr>
            <p:spPr>
              <a:xfrm>
                <a:off x="892193" y="1392118"/>
                <a:ext cx="2213106" cy="114415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7046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4"/>
          <p:cNvSpPr txBox="1">
            <a:spLocks noChangeArrowheads="1"/>
          </p:cNvSpPr>
          <p:nvPr/>
        </p:nvSpPr>
        <p:spPr bwMode="auto">
          <a:xfrm>
            <a:off x="0" y="12973"/>
            <a:ext cx="914400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_tradnl" sz="3200"/>
              <a:t>Superficies equipotenciales</a:t>
            </a:r>
            <a:endParaRPr lang="es-ES" sz="2400"/>
          </a:p>
        </p:txBody>
      </p:sp>
      <p:graphicFrame>
        <p:nvGraphicFramePr>
          <p:cNvPr id="2051" name="Object 8"/>
          <p:cNvGraphicFramePr>
            <a:graphicFrameLocks noChangeAspect="1"/>
          </p:cNvGraphicFramePr>
          <p:nvPr>
            <p:extLst>
              <p:ext uri="{D42A27DB-BD31-4B8C-83A1-F6EECF244321}">
                <p14:modId xmlns:p14="http://schemas.microsoft.com/office/powerpoint/2010/main" val="3180869233"/>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cuación" r:id="rId3" imgW="114120" imgH="215640" progId="Equation.3">
                  <p:embed/>
                </p:oleObj>
              </mc:Choice>
              <mc:Fallback>
                <p:oleObj name="Ecuació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extLst>
              <p:ext uri="{D42A27DB-BD31-4B8C-83A1-F6EECF244321}">
                <p14:modId xmlns:p14="http://schemas.microsoft.com/office/powerpoint/2010/main" val="2816894845"/>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cuación" r:id="rId5" imgW="114120" imgH="215640" progId="Equation.3">
                  <p:embed/>
                </p:oleObj>
              </mc:Choice>
              <mc:Fallback>
                <p:oleObj name="Ecuació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33797" y="751637"/>
            <a:ext cx="8884443" cy="1077218"/>
          </a:xfrm>
          <a:prstGeom prst="rect">
            <a:avLst/>
          </a:prstGeom>
        </p:spPr>
        <p:txBody>
          <a:bodyPr wrap="square">
            <a:spAutoFit/>
          </a:bodyPr>
          <a:lstStyle/>
          <a:p>
            <a:r>
              <a:rPr lang="es-ES" sz="1600">
                <a:solidFill>
                  <a:schemeClr val="tx1"/>
                </a:solidFill>
                <a:latin typeface="Calibri" panose="020F0502020204030204" pitchFamily="34" charset="0"/>
                <a:cs typeface="Calibri" panose="020F0502020204030204" pitchFamily="34" charset="0"/>
              </a:rPr>
              <a:t>Las superficies equipotenciales son aquellas en las que el </a:t>
            </a:r>
            <a:r>
              <a:rPr lang="es-ES" sz="1600" b="1">
                <a:solidFill>
                  <a:schemeClr val="accent1">
                    <a:lumMod val="50000"/>
                  </a:schemeClr>
                </a:solidFill>
                <a:latin typeface="Calibri" panose="020F0502020204030204" pitchFamily="34" charset="0"/>
                <a:cs typeface="Calibri" panose="020F0502020204030204" pitchFamily="34" charset="0"/>
              </a:rPr>
              <a:t>potencial toma un valor constante</a:t>
            </a:r>
            <a:r>
              <a:rPr lang="es-ES" sz="1600">
                <a:solidFill>
                  <a:schemeClr val="tx1"/>
                </a:solidFill>
                <a:latin typeface="Calibri" panose="020F0502020204030204" pitchFamily="34" charset="0"/>
                <a:cs typeface="Calibri" panose="020F0502020204030204" pitchFamily="34" charset="0"/>
              </a:rPr>
              <a:t>. Por ejemplo, las </a:t>
            </a:r>
            <a:r>
              <a:rPr lang="es-ES" sz="1600">
                <a:solidFill>
                  <a:srgbClr val="C00000"/>
                </a:solidFill>
                <a:latin typeface="Calibri" panose="020F0502020204030204" pitchFamily="34" charset="0"/>
                <a:cs typeface="Calibri" panose="020F0502020204030204" pitchFamily="34" charset="0"/>
              </a:rPr>
              <a:t>superficies equipotenciales creadas por cargas puntuales </a:t>
            </a:r>
            <a:r>
              <a:rPr lang="es-ES" sz="1600">
                <a:solidFill>
                  <a:schemeClr val="tx1"/>
                </a:solidFill>
                <a:latin typeface="Calibri" panose="020F0502020204030204" pitchFamily="34" charset="0"/>
                <a:cs typeface="Calibri" panose="020F0502020204030204" pitchFamily="34" charset="0"/>
              </a:rPr>
              <a:t>son </a:t>
            </a:r>
            <a:r>
              <a:rPr lang="es-ES" sz="1600">
                <a:solidFill>
                  <a:srgbClr val="00B050"/>
                </a:solidFill>
                <a:latin typeface="Calibri" panose="020F0502020204030204" pitchFamily="34" charset="0"/>
                <a:cs typeface="Calibri" panose="020F0502020204030204" pitchFamily="34" charset="0"/>
              </a:rPr>
              <a:t>esferas concéntricas </a:t>
            </a:r>
            <a:r>
              <a:rPr lang="es-ES" sz="1600">
                <a:solidFill>
                  <a:schemeClr val="tx1"/>
                </a:solidFill>
                <a:latin typeface="Calibri" panose="020F0502020204030204" pitchFamily="34" charset="0"/>
                <a:cs typeface="Calibri" panose="020F0502020204030204" pitchFamily="34" charset="0"/>
              </a:rPr>
              <a:t>centradas en la carga, como se deduce de la definición de potencial (</a:t>
            </a:r>
            <a:r>
              <a:rPr lang="es-ES" sz="1600" i="1">
                <a:solidFill>
                  <a:schemeClr val="tx1"/>
                </a:solidFill>
                <a:latin typeface="Calibri" panose="020F0502020204030204" pitchFamily="34" charset="0"/>
                <a:cs typeface="Calibri" panose="020F0502020204030204" pitchFamily="34" charset="0"/>
              </a:rPr>
              <a:t>r</a:t>
            </a:r>
            <a:r>
              <a:rPr lang="es-ES" sz="1600">
                <a:solidFill>
                  <a:schemeClr val="tx1"/>
                </a:solidFill>
                <a:latin typeface="Calibri" panose="020F0502020204030204" pitchFamily="34" charset="0"/>
                <a:cs typeface="Calibri" panose="020F0502020204030204" pitchFamily="34" charset="0"/>
              </a:rPr>
              <a:t> = </a:t>
            </a:r>
            <a:r>
              <a:rPr lang="es-ES" sz="1600" err="1">
                <a:solidFill>
                  <a:schemeClr val="tx1"/>
                </a:solidFill>
                <a:latin typeface="Calibri" panose="020F0502020204030204" pitchFamily="34" charset="0"/>
                <a:cs typeface="Calibri" panose="020F0502020204030204" pitchFamily="34" charset="0"/>
              </a:rPr>
              <a:t>cte</a:t>
            </a:r>
            <a:r>
              <a:rPr lang="es-ES" sz="1600">
                <a:solidFill>
                  <a:schemeClr val="tx1"/>
                </a:solidFill>
                <a:latin typeface="Calibri" panose="020F0502020204030204" pitchFamily="34" charset="0"/>
                <a:cs typeface="Calibri" panose="020F0502020204030204" pitchFamily="34" charset="0"/>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1600">
              <a:solidFill>
                <a:schemeClr val="tx1"/>
              </a:solidFill>
              <a:latin typeface="Calibri" panose="020F0502020204030204" pitchFamily="34" charset="0"/>
              <a:cs typeface="Calibri" panose="020F0502020204030204" pitchFamily="34" charset="0"/>
              <a:sym typeface="Symbol"/>
            </a:endParaRPr>
          </a:p>
        </p:txBody>
      </p:sp>
      <p:sp>
        <p:nvSpPr>
          <p:cNvPr id="8" name="Text Box 1"/>
          <p:cNvSpPr txBox="1">
            <a:spLocks noChangeArrowheads="1"/>
          </p:cNvSpPr>
          <p:nvPr/>
        </p:nvSpPr>
        <p:spPr bwMode="auto">
          <a:xfrm>
            <a:off x="144016" y="4883743"/>
            <a:ext cx="8874224" cy="433068"/>
          </a:xfrm>
          <a:prstGeom prst="rect">
            <a:avLst/>
          </a:prstGeom>
          <a:noFill/>
          <a:ln w="9525">
            <a:solidFill>
              <a:srgbClr val="000099"/>
            </a:solidFill>
            <a:round/>
            <a:headEnd/>
            <a:tailEnd/>
          </a:ln>
          <a:effectLst/>
        </p:spPr>
        <p:txBody>
          <a:bodyPr wrap="square" lIns="90000" tIns="46800" rIns="90000" bIns="46800">
            <a:spAutoFit/>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chemeClr val="tx1"/>
                </a:solidFill>
                <a:latin typeface="Calibri" panose="020F0502020204030204" pitchFamily="34" charset="0"/>
                <a:cs typeface="Calibri" panose="020F0502020204030204" pitchFamily="34" charset="0"/>
                <a:sym typeface="Symbol"/>
              </a:rPr>
              <a:t>E</a:t>
            </a:r>
            <a:r>
              <a:rPr lang="es-ES" sz="2200">
                <a:solidFill>
                  <a:schemeClr val="tx1"/>
                </a:solidFill>
                <a:latin typeface="Calibri" panose="020F0502020204030204" pitchFamily="34" charset="0"/>
                <a:cs typeface="Calibri" panose="020F0502020204030204" pitchFamily="34" charset="0"/>
                <a:sym typeface="Symbol"/>
              </a:rPr>
              <a:t> es </a:t>
            </a:r>
            <a:r>
              <a:rPr lang="es-ES" sz="2200" i="1">
                <a:solidFill>
                  <a:schemeClr val="tx1"/>
                </a:solidFill>
                <a:latin typeface="Calibri" panose="020F0502020204030204" pitchFamily="34" charset="0"/>
                <a:cs typeface="Calibri" panose="020F0502020204030204" pitchFamily="34" charset="0"/>
                <a:sym typeface="Symbol"/>
              </a:rPr>
              <a:t>perpendicular</a:t>
            </a:r>
            <a:r>
              <a:rPr lang="es-ES" sz="2200">
                <a:solidFill>
                  <a:schemeClr val="tx1"/>
                </a:solidFill>
                <a:latin typeface="Calibri" panose="020F0502020204030204" pitchFamily="34" charset="0"/>
                <a:cs typeface="Calibri" panose="020F0502020204030204" pitchFamily="34" charset="0"/>
                <a:sym typeface="Symbol"/>
              </a:rPr>
              <a:t> a las superficies </a:t>
            </a:r>
            <a:r>
              <a:rPr lang="es-ES" sz="2200" i="1">
                <a:solidFill>
                  <a:schemeClr val="tx1"/>
                </a:solidFill>
                <a:latin typeface="Calibri" panose="020F0502020204030204" pitchFamily="34" charset="0"/>
                <a:cs typeface="Calibri" panose="020F0502020204030204" pitchFamily="34" charset="0"/>
                <a:sym typeface="Symbol"/>
              </a:rPr>
              <a:t>equipotenciales</a:t>
            </a:r>
            <a:r>
              <a:rPr lang="es-ES" sz="2200">
                <a:solidFill>
                  <a:schemeClr val="tx1"/>
                </a:solidFill>
                <a:latin typeface="Calibri" panose="020F0502020204030204" pitchFamily="34" charset="0"/>
                <a:cs typeface="Calibri" panose="020F0502020204030204" pitchFamily="34" charset="0"/>
                <a:sym typeface="Symbol"/>
              </a:rPr>
              <a:t> (</a:t>
            </a:r>
            <a:r>
              <a:rPr lang="es-ES" sz="2200" i="1">
                <a:solidFill>
                  <a:schemeClr val="tx1"/>
                </a:solidFill>
                <a:latin typeface="Calibri" panose="020F0502020204030204" pitchFamily="34" charset="0"/>
                <a:cs typeface="Calibri" panose="020F0502020204030204" pitchFamily="34" charset="0"/>
                <a:sym typeface="Symbol"/>
              </a:rPr>
              <a:t>V</a:t>
            </a:r>
            <a:r>
              <a:rPr lang="es-ES" sz="2200">
                <a:solidFill>
                  <a:schemeClr val="tx1"/>
                </a:solidFill>
                <a:latin typeface="Calibri" panose="020F0502020204030204" pitchFamily="34" charset="0"/>
                <a:cs typeface="Calibri" panose="020F0502020204030204" pitchFamily="34" charset="0"/>
                <a:sym typeface="Symbol"/>
              </a:rPr>
              <a:t> = cte.)</a:t>
            </a:r>
            <a:endParaRPr lang="es-ES" sz="2200" i="1">
              <a:solidFill>
                <a:schemeClr val="tx1"/>
              </a:solidFill>
              <a:latin typeface="Calibri" panose="020F0502020204030204" pitchFamily="34" charset="0"/>
              <a:cs typeface="Calibri" panose="020F0502020204030204" pitchFamily="34" charset="0"/>
            </a:endParaRPr>
          </a:p>
        </p:txBody>
      </p:sp>
      <p:pic>
        <p:nvPicPr>
          <p:cNvPr id="88303" name="Picture 239" descr="http://www2.montes.upm.es/dptos/digfa/cfisica/electro/potencial_files/supequi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735443"/>
            <a:ext cx="5295205" cy="2984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119987" y="3190971"/>
            <a:ext cx="3024013" cy="461665"/>
          </a:xfrm>
          <a:prstGeom prst="rect">
            <a:avLst/>
          </a:prstGeom>
        </p:spPr>
        <p:txBody>
          <a:bodyPr wrap="square">
            <a:spAutoFit/>
          </a:bodyPr>
          <a:lstStyle/>
          <a:p>
            <a:r>
              <a:rPr lang="es-ES" sz="1200" i="1" err="1">
                <a:solidFill>
                  <a:schemeClr val="tx1"/>
                </a:solidFill>
                <a:latin typeface="Calibri" panose="020F0502020204030204" pitchFamily="34" charset="0"/>
                <a:cs typeface="Calibri" panose="020F0502020204030204" pitchFamily="34" charset="0"/>
              </a:rPr>
              <a:t>Superfices</a:t>
            </a:r>
            <a:r>
              <a:rPr lang="es-ES" sz="1200" i="1">
                <a:solidFill>
                  <a:schemeClr val="tx1"/>
                </a:solidFill>
                <a:latin typeface="Calibri" panose="020F0502020204030204" pitchFamily="34" charset="0"/>
                <a:cs typeface="Calibri" panose="020F0502020204030204" pitchFamily="34" charset="0"/>
              </a:rPr>
              <a:t> equipotenciales creadas por una carga puntual positiva (a) y otra negativa (b)</a:t>
            </a:r>
          </a:p>
        </p:txBody>
      </p:sp>
      <p:sp>
        <p:nvSpPr>
          <p:cNvPr id="4" name="Rectángulo 3"/>
          <p:cNvSpPr/>
          <p:nvPr/>
        </p:nvSpPr>
        <p:spPr>
          <a:xfrm>
            <a:off x="144016" y="5499168"/>
            <a:ext cx="8877250" cy="923330"/>
          </a:xfrm>
          <a:prstGeom prst="rect">
            <a:avLst/>
          </a:prstGeom>
        </p:spPr>
        <p:txBody>
          <a:bodyPr wrap="square">
            <a:spAutoFit/>
          </a:bodyPr>
          <a:lstStyle/>
          <a:p>
            <a:pPr marL="285750" indent="-285750">
              <a:buFont typeface="Arial" panose="020B0604020202020204" pitchFamily="34" charset="0"/>
              <a:buChar char="•"/>
            </a:pPr>
            <a:r>
              <a:rPr lang="es-ES" sz="1800">
                <a:solidFill>
                  <a:schemeClr val="tx1"/>
                </a:solidFill>
                <a:latin typeface="Calibri" panose="020F0502020204030204" pitchFamily="34" charset="0"/>
                <a:cs typeface="Calibri" panose="020F0502020204030204" pitchFamily="34" charset="0"/>
              </a:rPr>
              <a:t>El trabajo para desplazar una carga entre dos puntos de una misma superficie equipotencial es nulo.</a:t>
            </a:r>
          </a:p>
          <a:p>
            <a:pPr marL="285750" indent="-285750">
              <a:buFont typeface="Arial" panose="020B0604020202020204" pitchFamily="34" charset="0"/>
              <a:buChar char="•"/>
            </a:pPr>
            <a:r>
              <a:rPr lang="es-ES" sz="1800">
                <a:solidFill>
                  <a:schemeClr val="tx1"/>
                </a:solidFill>
                <a:latin typeface="Calibri" panose="020F0502020204030204" pitchFamily="34" charset="0"/>
                <a:cs typeface="Calibri" panose="020F0502020204030204" pitchFamily="34" charset="0"/>
              </a:rPr>
              <a:t>Dos superficies equipotenciales no se pueden cortar.</a:t>
            </a:r>
          </a:p>
        </p:txBody>
      </p:sp>
    </p:spTree>
    <p:extLst>
      <p:ext uri="{BB962C8B-B14F-4D97-AF65-F5344CB8AC3E}">
        <p14:creationId xmlns:p14="http://schemas.microsoft.com/office/powerpoint/2010/main" val="2113845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http://www.astarmathsandphysics.com/a_level_physics_notes/electricity/a_level_physics_notes_force_lines_and_equipotential_surfaces_html_12abb0f0.gif"/>
          <p:cNvPicPr>
            <a:picLocks noChangeAspect="1" noChangeArrowheads="1"/>
          </p:cNvPicPr>
          <p:nvPr/>
        </p:nvPicPr>
        <p:blipFill>
          <a:blip r:embed="rId3" cstate="print"/>
          <a:srcRect/>
          <a:stretch>
            <a:fillRect/>
          </a:stretch>
        </p:blipFill>
        <p:spPr bwMode="auto">
          <a:xfrm>
            <a:off x="179512" y="2448296"/>
            <a:ext cx="8667411" cy="2348856"/>
          </a:xfrm>
          <a:prstGeom prst="rect">
            <a:avLst/>
          </a:prstGeom>
          <a:noFill/>
          <a:ln>
            <a:solidFill>
              <a:schemeClr val="accent1"/>
            </a:solidFill>
          </a:ln>
        </p:spPr>
      </p:pic>
      <p:sp>
        <p:nvSpPr>
          <p:cNvPr id="4" name="Text Box 1"/>
          <p:cNvSpPr txBox="1">
            <a:spLocks noChangeArrowheads="1"/>
          </p:cNvSpPr>
          <p:nvPr/>
        </p:nvSpPr>
        <p:spPr bwMode="auto">
          <a:xfrm>
            <a:off x="107504" y="742750"/>
            <a:ext cx="8711952" cy="402291"/>
          </a:xfrm>
          <a:prstGeom prst="rect">
            <a:avLst/>
          </a:prstGeom>
          <a:solidFill>
            <a:srgbClr val="FFFF66"/>
          </a:solidFill>
          <a:ln w="9525">
            <a:noFill/>
            <a:round/>
            <a:headEnd/>
            <a:tailEnd/>
          </a:ln>
          <a:effec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000">
                <a:solidFill>
                  <a:srgbClr val="000099"/>
                </a:solidFill>
              </a:rPr>
              <a:t>Campo eléctrico y potencial creados por </a:t>
            </a:r>
            <a:r>
              <a:rPr lang="es-ES" sz="2000" i="1">
                <a:solidFill>
                  <a:srgbClr val="000099"/>
                </a:solidFill>
              </a:rPr>
              <a:t>dos</a:t>
            </a:r>
            <a:r>
              <a:rPr lang="es-ES" sz="2000">
                <a:solidFill>
                  <a:srgbClr val="000099"/>
                </a:solidFill>
              </a:rPr>
              <a:t> cargas puntuales</a:t>
            </a:r>
            <a:endParaRPr lang="es-ES" sz="2000" i="1" baseline="-25000">
              <a:solidFill>
                <a:srgbClr val="000099"/>
              </a:solidFill>
            </a:endParaRPr>
          </a:p>
        </p:txBody>
      </p:sp>
      <p:sp>
        <p:nvSpPr>
          <p:cNvPr id="5" name="Text Box 1"/>
          <p:cNvSpPr txBox="1">
            <a:spLocks noChangeArrowheads="1"/>
          </p:cNvSpPr>
          <p:nvPr/>
        </p:nvSpPr>
        <p:spPr bwMode="auto">
          <a:xfrm>
            <a:off x="107504" y="4817617"/>
            <a:ext cx="2376264"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Dos cargas de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signos opuestos</a:t>
            </a:r>
          </a:p>
        </p:txBody>
      </p:sp>
      <p:sp>
        <p:nvSpPr>
          <p:cNvPr id="6" name="Text Box 1"/>
          <p:cNvSpPr txBox="1">
            <a:spLocks noChangeArrowheads="1"/>
          </p:cNvSpPr>
          <p:nvPr/>
        </p:nvSpPr>
        <p:spPr bwMode="auto">
          <a:xfrm>
            <a:off x="6588224" y="4869160"/>
            <a:ext cx="2160240" cy="771623"/>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Dos cargas del </a:t>
            </a:r>
            <a:r>
              <a:rPr lang="es-ES" sz="2200" i="1">
                <a:solidFill>
                  <a:srgbClr val="000099"/>
                </a:solidFill>
              </a:rPr>
              <a:t>mismo signo</a:t>
            </a:r>
          </a:p>
        </p:txBody>
      </p:sp>
      <p:sp>
        <p:nvSpPr>
          <p:cNvPr id="7" name="Text Box 1"/>
          <p:cNvSpPr txBox="1">
            <a:spLocks noChangeArrowheads="1"/>
          </p:cNvSpPr>
          <p:nvPr/>
        </p:nvSpPr>
        <p:spPr bwMode="auto">
          <a:xfrm>
            <a:off x="2555776" y="5013176"/>
            <a:ext cx="3240360" cy="433068"/>
          </a:xfrm>
          <a:prstGeom prst="rect">
            <a:avLst/>
          </a:prstGeom>
          <a:noFill/>
          <a:ln w="9525">
            <a:noFill/>
            <a:round/>
            <a:headEnd/>
            <a:tailEnd/>
          </a:ln>
          <a:effectLst/>
        </p:spPr>
        <p:txBody>
          <a:bodyPr wrap="square" lIns="90000" tIns="46800" rIns="90000" bIns="46800">
            <a:spAutoFit/>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FF00FF"/>
                </a:solidFill>
                <a:sym typeface="Symbol"/>
              </a:rPr>
              <a:t>Líneas de campo</a:t>
            </a:r>
            <a:r>
              <a:rPr lang="es-ES" sz="2200" b="1" i="1">
                <a:solidFill>
                  <a:srgbClr val="FF00FF"/>
                </a:solidFill>
                <a:sym typeface="Symbol"/>
              </a:rPr>
              <a:t> E</a:t>
            </a:r>
            <a:endParaRPr lang="es-ES" sz="2200" i="1">
              <a:solidFill>
                <a:srgbClr val="FF00FF"/>
              </a:solidFill>
            </a:endParaRPr>
          </a:p>
        </p:txBody>
      </p:sp>
      <p:sp>
        <p:nvSpPr>
          <p:cNvPr id="8" name="Text Box 1"/>
          <p:cNvSpPr txBox="1">
            <a:spLocks noChangeArrowheads="1"/>
          </p:cNvSpPr>
          <p:nvPr/>
        </p:nvSpPr>
        <p:spPr bwMode="auto">
          <a:xfrm>
            <a:off x="2483768" y="1556792"/>
            <a:ext cx="4968552" cy="433068"/>
          </a:xfrm>
          <a:prstGeom prst="rect">
            <a:avLst/>
          </a:prstGeom>
          <a:noFill/>
          <a:ln w="9525">
            <a:noFill/>
            <a:round/>
            <a:headEnd/>
            <a:tailEnd/>
          </a:ln>
          <a:effectLst/>
        </p:spPr>
        <p:txBody>
          <a:bodyPr wrap="square" lIns="90000" tIns="46800" rIns="90000" bIns="46800">
            <a:spAutoFit/>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B0F0"/>
                </a:solidFill>
                <a:sym typeface="Symbol"/>
              </a:rPr>
              <a:t>Superficies equipotenciales V = cte. </a:t>
            </a:r>
            <a:endParaRPr lang="es-ES" sz="2200" i="1">
              <a:solidFill>
                <a:srgbClr val="00B0F0"/>
              </a:solidFill>
            </a:endParaRPr>
          </a:p>
        </p:txBody>
      </p:sp>
      <p:cxnSp>
        <p:nvCxnSpPr>
          <p:cNvPr id="9" name="8 Conector recto de flecha"/>
          <p:cNvCxnSpPr>
            <a:stCxn id="8" idx="2"/>
          </p:cNvCxnSpPr>
          <p:nvPr/>
        </p:nvCxnSpPr>
        <p:spPr bwMode="auto">
          <a:xfrm flipH="1">
            <a:off x="3347864" y="1989860"/>
            <a:ext cx="1620180" cy="1079100"/>
          </a:xfrm>
          <a:prstGeom prst="straightConnector1">
            <a:avLst/>
          </a:prstGeom>
          <a:solidFill>
            <a:srgbClr val="00B8FF"/>
          </a:solidFill>
          <a:ln w="38100" cap="flat" cmpd="sng" algn="ctr">
            <a:solidFill>
              <a:schemeClr val="bg2"/>
            </a:solidFill>
            <a:prstDash val="solid"/>
            <a:round/>
            <a:headEnd type="none" w="med" len="med"/>
            <a:tailEnd type="triangle" w="med" len="lg"/>
          </a:ln>
          <a:effectLst/>
        </p:spPr>
      </p:cxnSp>
      <p:cxnSp>
        <p:nvCxnSpPr>
          <p:cNvPr id="13" name="12 Conector recto de flecha"/>
          <p:cNvCxnSpPr>
            <a:stCxn id="8" idx="2"/>
          </p:cNvCxnSpPr>
          <p:nvPr/>
        </p:nvCxnSpPr>
        <p:spPr bwMode="auto">
          <a:xfrm>
            <a:off x="4968044" y="1989860"/>
            <a:ext cx="252028" cy="935084"/>
          </a:xfrm>
          <a:prstGeom prst="straightConnector1">
            <a:avLst/>
          </a:prstGeom>
          <a:solidFill>
            <a:srgbClr val="00B8FF"/>
          </a:solidFill>
          <a:ln w="38100" cap="flat" cmpd="sng" algn="ctr">
            <a:solidFill>
              <a:schemeClr val="bg2"/>
            </a:solidFill>
            <a:prstDash val="solid"/>
            <a:round/>
            <a:headEnd type="none" w="med" len="med"/>
            <a:tailEnd type="triangle" w="med" len="lg"/>
          </a:ln>
          <a:effectLst/>
        </p:spPr>
      </p:cxnSp>
      <p:cxnSp>
        <p:nvCxnSpPr>
          <p:cNvPr id="16" name="15 Conector recto de flecha"/>
          <p:cNvCxnSpPr>
            <a:stCxn id="7" idx="0"/>
          </p:cNvCxnSpPr>
          <p:nvPr/>
        </p:nvCxnSpPr>
        <p:spPr bwMode="auto">
          <a:xfrm flipH="1" flipV="1">
            <a:off x="3851920" y="4077072"/>
            <a:ext cx="324036" cy="936104"/>
          </a:xfrm>
          <a:prstGeom prst="straightConnector1">
            <a:avLst/>
          </a:prstGeom>
          <a:solidFill>
            <a:srgbClr val="00B8FF"/>
          </a:solidFill>
          <a:ln w="38100" cap="flat" cmpd="sng" algn="ctr">
            <a:solidFill>
              <a:schemeClr val="bg2"/>
            </a:solidFill>
            <a:prstDash val="solid"/>
            <a:round/>
            <a:headEnd type="none" w="med" len="med"/>
            <a:tailEnd type="triangle" w="med" len="lg"/>
          </a:ln>
          <a:effectLst/>
        </p:spPr>
      </p:cxnSp>
      <p:cxnSp>
        <p:nvCxnSpPr>
          <p:cNvPr id="24" name="23 Conector recto de flecha"/>
          <p:cNvCxnSpPr>
            <a:stCxn id="7" idx="0"/>
          </p:cNvCxnSpPr>
          <p:nvPr/>
        </p:nvCxnSpPr>
        <p:spPr bwMode="auto">
          <a:xfrm flipV="1">
            <a:off x="4175956" y="4221088"/>
            <a:ext cx="540060" cy="792088"/>
          </a:xfrm>
          <a:prstGeom prst="straightConnector1">
            <a:avLst/>
          </a:prstGeom>
          <a:solidFill>
            <a:srgbClr val="00B8FF"/>
          </a:solidFill>
          <a:ln w="38100" cap="flat" cmpd="sng" algn="ctr">
            <a:solidFill>
              <a:schemeClr val="bg2"/>
            </a:solidFill>
            <a:prstDash val="solid"/>
            <a:round/>
            <a:headEnd type="none" w="med" len="med"/>
            <a:tailEnd type="triangle" w="med" len="lg"/>
          </a:ln>
          <a:effectLst/>
        </p:spPr>
      </p:cxnSp>
      <p:sp>
        <p:nvSpPr>
          <p:cNvPr id="14" name="Text Box 1"/>
          <p:cNvSpPr txBox="1">
            <a:spLocks noChangeArrowheads="1"/>
          </p:cNvSpPr>
          <p:nvPr/>
        </p:nvSpPr>
        <p:spPr bwMode="auto">
          <a:xfrm>
            <a:off x="2051720" y="5949280"/>
            <a:ext cx="5256584" cy="771623"/>
          </a:xfrm>
          <a:prstGeom prst="rect">
            <a:avLst/>
          </a:prstGeom>
          <a:noFill/>
          <a:ln w="9525">
            <a:solidFill>
              <a:srgbClr val="000099"/>
            </a:solidFill>
            <a:round/>
            <a:headEnd/>
            <a:tailEnd/>
          </a:ln>
          <a:effectLst/>
        </p:spPr>
        <p:txBody>
          <a:bodyPr wrap="square" lIns="90000" tIns="46800" rIns="90000" bIns="46800">
            <a:spAutoFit/>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FF0000"/>
                </a:solidFill>
                <a:sym typeface="Symbol"/>
              </a:rPr>
              <a:t>E</a:t>
            </a:r>
            <a:r>
              <a:rPr lang="es-ES" sz="2200">
                <a:solidFill>
                  <a:srgbClr val="FF0000"/>
                </a:solidFill>
                <a:sym typeface="Symbol"/>
              </a:rPr>
              <a:t> </a:t>
            </a:r>
            <a:r>
              <a:rPr lang="es-ES" sz="2200">
                <a:solidFill>
                  <a:srgbClr val="000099"/>
                </a:solidFill>
                <a:sym typeface="Symbol"/>
              </a:rPr>
              <a:t>es</a:t>
            </a:r>
            <a:r>
              <a:rPr lang="es-ES" sz="2200">
                <a:solidFill>
                  <a:srgbClr val="FF0000"/>
                </a:solidFill>
                <a:sym typeface="Symbol"/>
              </a:rPr>
              <a:t> SIEMPRE </a:t>
            </a:r>
            <a:r>
              <a:rPr lang="es-ES" sz="2200" i="1">
                <a:solidFill>
                  <a:srgbClr val="FF0000"/>
                </a:solidFill>
                <a:sym typeface="Symbol"/>
              </a:rPr>
              <a:t>perpendicular</a:t>
            </a:r>
            <a:r>
              <a:rPr lang="es-ES" sz="2200">
                <a:solidFill>
                  <a:srgbClr val="FF0000"/>
                </a:solidFill>
                <a:sym typeface="Symbol"/>
              </a:rPr>
              <a:t> </a:t>
            </a:r>
            <a:r>
              <a:rPr lang="es-ES" sz="2200">
                <a:solidFill>
                  <a:srgbClr val="000099"/>
                </a:solidFill>
                <a:sym typeface="Symbol"/>
              </a:rPr>
              <a:t>a las</a:t>
            </a:r>
            <a:r>
              <a:rPr lang="es-ES" sz="2200">
                <a:solidFill>
                  <a:srgbClr val="FF0000"/>
                </a:solidFill>
                <a:sym typeface="Symbol"/>
              </a:rPr>
              <a:t> superficies </a:t>
            </a:r>
            <a:r>
              <a:rPr lang="es-ES" sz="2200" i="1">
                <a:solidFill>
                  <a:srgbClr val="FF0000"/>
                </a:solidFill>
                <a:sym typeface="Symbol"/>
              </a:rPr>
              <a:t>equipotenciales</a:t>
            </a:r>
            <a:r>
              <a:rPr lang="es-ES" sz="2200">
                <a:solidFill>
                  <a:srgbClr val="FF0000"/>
                </a:solidFill>
                <a:sym typeface="Symbol"/>
              </a:rPr>
              <a:t> </a:t>
            </a:r>
            <a:r>
              <a:rPr lang="es-ES" sz="2200">
                <a:solidFill>
                  <a:srgbClr val="000099"/>
                </a:solidFill>
                <a:sym typeface="Symbol"/>
              </a:rPr>
              <a:t>(</a:t>
            </a:r>
            <a:r>
              <a:rPr lang="es-ES" sz="2200" i="1">
                <a:solidFill>
                  <a:srgbClr val="000099"/>
                </a:solidFill>
                <a:sym typeface="Symbol"/>
              </a:rPr>
              <a:t>V</a:t>
            </a:r>
            <a:r>
              <a:rPr lang="es-ES" sz="2200">
                <a:solidFill>
                  <a:srgbClr val="000099"/>
                </a:solidFill>
                <a:sym typeface="Symbol"/>
              </a:rPr>
              <a:t> = cte.)	</a:t>
            </a:r>
            <a:endParaRPr lang="es-ES" sz="2200" i="1">
              <a:solidFill>
                <a:srgbClr val="000099"/>
              </a:solidFill>
            </a:endParaRPr>
          </a:p>
        </p:txBody>
      </p:sp>
      <p:sp>
        <p:nvSpPr>
          <p:cNvPr id="15" name="Text Box 4"/>
          <p:cNvSpPr txBox="1">
            <a:spLocks noChangeArrowheads="1"/>
          </p:cNvSpPr>
          <p:nvPr/>
        </p:nvSpPr>
        <p:spPr bwMode="auto">
          <a:xfrm>
            <a:off x="0" y="12973"/>
            <a:ext cx="914400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_tradnl" sz="3200"/>
              <a:t>Superficies equipotenciales</a:t>
            </a:r>
            <a:endParaRPr lang="es-ES" sz="2400"/>
          </a:p>
        </p:txBody>
      </p:sp>
    </p:spTree>
    <p:extLst>
      <p:ext uri="{BB962C8B-B14F-4D97-AF65-F5344CB8AC3E}">
        <p14:creationId xmlns:p14="http://schemas.microsoft.com/office/powerpoint/2010/main" val="3831313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4360" y="1340768"/>
            <a:ext cx="8430518" cy="4521200"/>
          </a:xfrm>
        </p:spPr>
        <p:txBody>
          <a:bodyPr/>
          <a:lstStyle/>
          <a:p>
            <a:pPr algn="just"/>
            <a:r>
              <a:rPr lang="es-ES" sz="2400"/>
              <a:t>En la siguiente tabla las vamos a comparar. Si a la gravedad le asignamos el valor de “1”, observad la diferencia entre los valores de intensidad y de alcance</a:t>
            </a:r>
          </a:p>
          <a:p>
            <a:endParaRPr lang="es-ES"/>
          </a:p>
        </p:txBody>
      </p:sp>
      <p:sp>
        <p:nvSpPr>
          <p:cNvPr id="4" name="Título 1"/>
          <p:cNvSpPr>
            <a:spLocks noGrp="1"/>
          </p:cNvSpPr>
          <p:nvPr>
            <p:ph type="title"/>
          </p:nvPr>
        </p:nvSpPr>
        <p:spPr>
          <a:xfrm>
            <a:off x="457200" y="128588"/>
            <a:ext cx="8224838" cy="1433512"/>
          </a:xfrm>
        </p:spPr>
        <p:txBody>
          <a:bodyPr/>
          <a:lstStyle/>
          <a:p>
            <a:r>
              <a:rPr lang="es-ES" i="1">
                <a:solidFill>
                  <a:srgbClr val="00B050"/>
                </a:solidFill>
              </a:rPr>
              <a:t>Gravedad vs Electromagnetismo</a:t>
            </a:r>
          </a:p>
        </p:txBody>
      </p:sp>
      <p:graphicFrame>
        <p:nvGraphicFramePr>
          <p:cNvPr id="6" name="10 Tabla"/>
          <p:cNvGraphicFramePr>
            <a:graphicFrameLocks noGrp="1"/>
          </p:cNvGraphicFramePr>
          <p:nvPr/>
        </p:nvGraphicFramePr>
        <p:xfrm>
          <a:off x="457200" y="2708920"/>
          <a:ext cx="8146410" cy="2499360"/>
        </p:xfrm>
        <a:graphic>
          <a:graphicData uri="http://schemas.openxmlformats.org/drawingml/2006/table">
            <a:tbl>
              <a:tblPr firstRow="1" bandRow="1"/>
              <a:tblGrid>
                <a:gridCol w="2715470">
                  <a:extLst>
                    <a:ext uri="{9D8B030D-6E8A-4147-A177-3AD203B41FA5}">
                      <a16:colId xmlns:a16="http://schemas.microsoft.com/office/drawing/2014/main" val="20000"/>
                    </a:ext>
                  </a:extLst>
                </a:gridCol>
                <a:gridCol w="2715470">
                  <a:extLst>
                    <a:ext uri="{9D8B030D-6E8A-4147-A177-3AD203B41FA5}">
                      <a16:colId xmlns:a16="http://schemas.microsoft.com/office/drawing/2014/main" val="20001"/>
                    </a:ext>
                  </a:extLst>
                </a:gridCol>
                <a:gridCol w="2715470">
                  <a:extLst>
                    <a:ext uri="{9D8B030D-6E8A-4147-A177-3AD203B41FA5}">
                      <a16:colId xmlns:a16="http://schemas.microsoft.com/office/drawing/2014/main" val="20002"/>
                    </a:ext>
                  </a:extLst>
                </a:gridCol>
              </a:tblGrid>
              <a:tr h="61175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800" err="1">
                          <a:solidFill>
                            <a:schemeClr val="accent5">
                              <a:lumMod val="50000"/>
                            </a:schemeClr>
                          </a:solidFill>
                        </a:rPr>
                        <a:t>Fuerza</a:t>
                      </a:r>
                      <a:endParaRPr lang="en-US" sz="2800">
                        <a:solidFill>
                          <a:schemeClr val="accent5">
                            <a:lumMod val="50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800" err="1">
                          <a:solidFill>
                            <a:schemeClr val="accent5">
                              <a:lumMod val="50000"/>
                            </a:schemeClr>
                          </a:solidFill>
                        </a:rPr>
                        <a:t>Intensidad</a:t>
                      </a:r>
                      <a:r>
                        <a:rPr lang="en-US" sz="2800" baseline="0">
                          <a:solidFill>
                            <a:schemeClr val="accent5">
                              <a:lumMod val="50000"/>
                            </a:schemeClr>
                          </a:solidFill>
                        </a:rPr>
                        <a:t> </a:t>
                      </a:r>
                      <a:r>
                        <a:rPr lang="en-US" sz="2800" baseline="0" err="1">
                          <a:solidFill>
                            <a:schemeClr val="accent5">
                              <a:lumMod val="50000"/>
                            </a:schemeClr>
                          </a:solidFill>
                        </a:rPr>
                        <a:t>relativa</a:t>
                      </a:r>
                      <a:endParaRPr lang="en-US" sz="2800">
                        <a:solidFill>
                          <a:schemeClr val="accent5">
                            <a:lumMod val="50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800" err="1">
                          <a:solidFill>
                            <a:schemeClr val="accent5">
                              <a:lumMod val="50000"/>
                            </a:schemeClr>
                          </a:solidFill>
                        </a:rPr>
                        <a:t>Alcance</a:t>
                      </a:r>
                      <a:endParaRPr lang="en-US" sz="2800">
                        <a:solidFill>
                          <a:schemeClr val="accent5">
                            <a:lumMod val="50000"/>
                          </a:schemeClr>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12019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err="1"/>
                        <a:t>Gravitatoria</a:t>
                      </a:r>
                      <a:endParaRPr lang="en-US" sz="2400"/>
                    </a:p>
                    <a:p>
                      <a:r>
                        <a:rPr lang="en-US" sz="2400"/>
                        <a:t>Nuclear </a:t>
                      </a:r>
                      <a:r>
                        <a:rPr lang="en-US" sz="2400" err="1"/>
                        <a:t>débil</a:t>
                      </a:r>
                      <a:endParaRPr lang="en-US" sz="2400"/>
                    </a:p>
                    <a:p>
                      <a:r>
                        <a:rPr lang="en-US" sz="2400" err="1">
                          <a:solidFill>
                            <a:srgbClr val="FF0000"/>
                          </a:solidFill>
                        </a:rPr>
                        <a:t>Electromagnética</a:t>
                      </a:r>
                      <a:endParaRPr lang="en-US" sz="2400">
                        <a:solidFill>
                          <a:srgbClr val="FF0000"/>
                        </a:solidFill>
                      </a:endParaRPr>
                    </a:p>
                    <a:p>
                      <a:r>
                        <a:rPr lang="en-US" sz="2400"/>
                        <a:t>Nuclear </a:t>
                      </a:r>
                      <a:r>
                        <a:rPr lang="en-US" sz="2400" err="1"/>
                        <a:t>fuerte</a:t>
                      </a:r>
                      <a:endParaRPr lang="en-US" sz="240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a:t>1</a:t>
                      </a:r>
                    </a:p>
                    <a:p>
                      <a:r>
                        <a:rPr lang="en-US" sz="2400"/>
                        <a:t>10</a:t>
                      </a:r>
                      <a:r>
                        <a:rPr lang="en-US" sz="2400" baseline="30000"/>
                        <a:t>24</a:t>
                      </a:r>
                      <a:endParaRPr lang="en-US" sz="2400" baseline="0"/>
                    </a:p>
                    <a:p>
                      <a:r>
                        <a:rPr lang="en-US" sz="2400" baseline="0">
                          <a:solidFill>
                            <a:srgbClr val="FF0000"/>
                          </a:solidFill>
                        </a:rPr>
                        <a:t>10</a:t>
                      </a:r>
                      <a:r>
                        <a:rPr lang="en-US" sz="2400" baseline="30000">
                          <a:solidFill>
                            <a:srgbClr val="FF0000"/>
                          </a:solidFill>
                        </a:rPr>
                        <a:t>36</a:t>
                      </a:r>
                    </a:p>
                    <a:p>
                      <a:r>
                        <a:rPr lang="en-US" sz="2400" baseline="0"/>
                        <a:t>10</a:t>
                      </a:r>
                      <a:r>
                        <a:rPr lang="en-US" sz="2400" baseline="30000"/>
                        <a:t>38</a:t>
                      </a:r>
                      <a:endParaRPr lang="en-US" sz="2400" baseline="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400" err="1"/>
                        <a:t>Infinito</a:t>
                      </a:r>
                      <a:endParaRPr lang="en-US" sz="2400"/>
                    </a:p>
                    <a:p>
                      <a:r>
                        <a:rPr lang="en-US" sz="2400"/>
                        <a:t>10</a:t>
                      </a:r>
                      <a:r>
                        <a:rPr lang="en-US" sz="2400" baseline="30000"/>
                        <a:t>-18</a:t>
                      </a:r>
                      <a:r>
                        <a:rPr lang="en-US" sz="2400" baseline="0"/>
                        <a:t> m</a:t>
                      </a:r>
                    </a:p>
                    <a:p>
                      <a:r>
                        <a:rPr lang="en-US" sz="2400" baseline="0" err="1"/>
                        <a:t>Infinito</a:t>
                      </a:r>
                      <a:endParaRPr lang="en-US" sz="2400" baseline="0"/>
                    </a:p>
                    <a:p>
                      <a:r>
                        <a:rPr lang="en-US" sz="2400" baseline="0"/>
                        <a:t>10</a:t>
                      </a:r>
                      <a:r>
                        <a:rPr lang="en-US" sz="2400" baseline="30000"/>
                        <a:t>-15</a:t>
                      </a:r>
                      <a:r>
                        <a:rPr lang="en-US" sz="2400" baseline="0"/>
                        <a:t> m</a:t>
                      </a:r>
                      <a:endParaRPr lang="en-US" sz="240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sp>
        <p:nvSpPr>
          <p:cNvPr id="8" name="Rectángulo 7"/>
          <p:cNvSpPr/>
          <p:nvPr/>
        </p:nvSpPr>
        <p:spPr>
          <a:xfrm>
            <a:off x="620339" y="5517232"/>
            <a:ext cx="8009142" cy="830997"/>
          </a:xfrm>
          <a:prstGeom prst="rect">
            <a:avLst/>
          </a:prstGeom>
        </p:spPr>
        <p:txBody>
          <a:bodyPr wrap="square">
            <a:spAutoFit/>
          </a:bodyPr>
          <a:lstStyle/>
          <a:p>
            <a:pPr marL="342900" lvl="0" indent="-342900" algn="just" defTabSz="457200" eaLnBrk="0" hangingPunct="0">
              <a:spcBef>
                <a:spcPts val="800"/>
              </a:spcBef>
              <a:buClr>
                <a:srgbClr val="000000"/>
              </a:buClr>
              <a:buSzPct val="100000"/>
            </a:pPr>
            <a:r>
              <a:rPr lang="es-ES" sz="2400" kern="0">
                <a:solidFill>
                  <a:srgbClr val="000000"/>
                </a:solidFill>
                <a:latin typeface="Calibri"/>
              </a:rPr>
              <a:t>No nos vamos a fijar en el resto, pero sí quiero que prestéis atención a los alcances…</a:t>
            </a:r>
          </a:p>
        </p:txBody>
      </p:sp>
    </p:spTree>
    <p:extLst>
      <p:ext uri="{BB962C8B-B14F-4D97-AF65-F5344CB8AC3E}">
        <p14:creationId xmlns:p14="http://schemas.microsoft.com/office/powerpoint/2010/main" val="1578879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1" name="Object 1"/>
          <p:cNvGraphicFramePr>
            <a:graphicFrameLocks noChangeAspect="1"/>
          </p:cNvGraphicFramePr>
          <p:nvPr/>
        </p:nvGraphicFramePr>
        <p:xfrm>
          <a:off x="251520" y="1409403"/>
          <a:ext cx="3773487" cy="579437"/>
        </p:xfrm>
        <a:graphic>
          <a:graphicData uri="http://schemas.openxmlformats.org/presentationml/2006/ole">
            <mc:AlternateContent xmlns:mc="http://schemas.openxmlformats.org/markup-compatibility/2006">
              <mc:Choice xmlns:v="urn:schemas-microsoft-com:vml" Requires="v">
                <p:oleObj name="OpenOffice.org" r:id="rId3" imgW="1185840" imgH="181080" progId="opendocument.MathDocument.1">
                  <p:embed/>
                </p:oleObj>
              </mc:Choice>
              <mc:Fallback>
                <p:oleObj name="OpenOffice.org" r:id="rId3" imgW="1185840" imgH="181080" progId="opendocument.MathDocument.1">
                  <p:embed/>
                  <p:pic>
                    <p:nvPicPr>
                      <p:cNvPr id="25088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09403"/>
                        <a:ext cx="3773487" cy="579437"/>
                      </a:xfrm>
                      <a:prstGeom prst="rect">
                        <a:avLst/>
                      </a:prstGeom>
                      <a:solidFill>
                        <a:srgbClr val="FFFF99"/>
                      </a:solidFill>
                      <a:ln w="12700">
                        <a:solidFill>
                          <a:schemeClr val="tx1"/>
                        </a:solidFill>
                        <a:miter lim="800000"/>
                        <a:headEnd/>
                        <a:tailEnd/>
                      </a:ln>
                    </p:spPr>
                  </p:pic>
                </p:oleObj>
              </mc:Fallback>
            </mc:AlternateContent>
          </a:graphicData>
        </a:graphic>
      </p:graphicFrame>
      <p:graphicFrame>
        <p:nvGraphicFramePr>
          <p:cNvPr id="250882" name="Object 2"/>
          <p:cNvGraphicFramePr>
            <a:graphicFrameLocks noChangeAspect="1"/>
          </p:cNvGraphicFramePr>
          <p:nvPr/>
        </p:nvGraphicFramePr>
        <p:xfrm>
          <a:off x="627523" y="2780928"/>
          <a:ext cx="2576325" cy="3744416"/>
        </p:xfrm>
        <a:graphic>
          <a:graphicData uri="http://schemas.openxmlformats.org/presentationml/2006/ole">
            <mc:AlternateContent xmlns:mc="http://schemas.openxmlformats.org/markup-compatibility/2006">
              <mc:Choice xmlns:v="urn:schemas-microsoft-com:vml" Requires="v">
                <p:oleObj name="OpenOffice.org" r:id="rId5" imgW="827280" imgH="1169640" progId="opendocument.MathDocument.1">
                  <p:embed/>
                </p:oleObj>
              </mc:Choice>
              <mc:Fallback>
                <p:oleObj name="OpenOffice.org" r:id="rId5" imgW="827280" imgH="1169640" progId="opendocument.MathDocument.1">
                  <p:embed/>
                  <p:pic>
                    <p:nvPicPr>
                      <p:cNvPr id="25088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23" y="2780928"/>
                        <a:ext cx="2576325" cy="3744416"/>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6" name="Text Box 1"/>
          <p:cNvSpPr txBox="1">
            <a:spLocks noChangeArrowheads="1"/>
          </p:cNvSpPr>
          <p:nvPr/>
        </p:nvSpPr>
        <p:spPr bwMode="auto">
          <a:xfrm>
            <a:off x="179512" y="2203844"/>
            <a:ext cx="2376264"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En componentes: </a:t>
            </a:r>
            <a:endParaRPr lang="es-ES" sz="2200" i="1">
              <a:solidFill>
                <a:srgbClr val="000099"/>
              </a:solidFill>
            </a:endParaRPr>
          </a:p>
        </p:txBody>
      </p:sp>
      <p:graphicFrame>
        <p:nvGraphicFramePr>
          <p:cNvPr id="250883" name="Object 3"/>
          <p:cNvGraphicFramePr>
            <a:graphicFrameLocks noChangeAspect="1"/>
          </p:cNvGraphicFramePr>
          <p:nvPr/>
        </p:nvGraphicFramePr>
        <p:xfrm>
          <a:off x="4946650" y="1256556"/>
          <a:ext cx="3425825" cy="876300"/>
        </p:xfrm>
        <a:graphic>
          <a:graphicData uri="http://schemas.openxmlformats.org/presentationml/2006/ole">
            <mc:AlternateContent xmlns:mc="http://schemas.openxmlformats.org/markup-compatibility/2006">
              <mc:Choice xmlns:v="urn:schemas-microsoft-com:vml" Requires="v">
                <p:oleObj name="OpenOffice.org" r:id="rId7" imgW="1229400" imgH="312480" progId="opendocument.MathDocument.1">
                  <p:embed/>
                </p:oleObj>
              </mc:Choice>
              <mc:Fallback>
                <p:oleObj name="OpenOffice.org" r:id="rId7" imgW="1229400" imgH="312480" progId="opendocument.MathDocument.1">
                  <p:embed/>
                  <p:pic>
                    <p:nvPicPr>
                      <p:cNvPr id="25088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1256556"/>
                        <a:ext cx="3425825" cy="876300"/>
                      </a:xfrm>
                      <a:prstGeom prst="rect">
                        <a:avLst/>
                      </a:prstGeom>
                      <a:solidFill>
                        <a:srgbClr val="FFFF99"/>
                      </a:solidFill>
                      <a:ln w="12700">
                        <a:solidFill>
                          <a:schemeClr val="tx1"/>
                        </a:solidFill>
                        <a:miter lim="800000"/>
                        <a:headEnd/>
                        <a:tailEnd/>
                      </a:ln>
                    </p:spPr>
                  </p:pic>
                </p:oleObj>
              </mc:Fallback>
            </mc:AlternateContent>
          </a:graphicData>
        </a:graphic>
      </p:graphicFrame>
      <p:sp>
        <p:nvSpPr>
          <p:cNvPr id="8" name="Text Box 1"/>
          <p:cNvSpPr txBox="1">
            <a:spLocks noChangeArrowheads="1"/>
          </p:cNvSpPr>
          <p:nvPr/>
        </p:nvSpPr>
        <p:spPr bwMode="auto">
          <a:xfrm>
            <a:off x="3419872" y="2584203"/>
            <a:ext cx="5616624" cy="415716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b="1" i="1">
                <a:solidFill>
                  <a:srgbClr val="FF0000"/>
                </a:solidFill>
              </a:rPr>
              <a:t>E</a:t>
            </a:r>
            <a:r>
              <a:rPr lang="es-ES" sz="2200">
                <a:solidFill>
                  <a:srgbClr val="000099"/>
                </a:solidFill>
              </a:rPr>
              <a:t> se obtiene de </a:t>
            </a:r>
            <a:r>
              <a:rPr lang="es-ES" sz="2200" i="1">
                <a:solidFill>
                  <a:srgbClr val="000099"/>
                </a:solidFill>
              </a:rPr>
              <a:t>V</a:t>
            </a:r>
            <a:r>
              <a:rPr lang="es-ES" sz="2200">
                <a:solidFill>
                  <a:srgbClr val="000099"/>
                </a:solidFill>
              </a:rPr>
              <a:t> por </a:t>
            </a:r>
            <a:r>
              <a:rPr lang="es-ES" sz="2200" i="1">
                <a:solidFill>
                  <a:srgbClr val="FF0000"/>
                </a:solidFill>
              </a:rPr>
              <a:t>derivación</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i="1">
                <a:solidFill>
                  <a:srgbClr val="FF0000"/>
                </a:solidFill>
              </a:rPr>
              <a:t>V</a:t>
            </a:r>
            <a:r>
              <a:rPr lang="es-ES" sz="2200">
                <a:solidFill>
                  <a:srgbClr val="000099"/>
                </a:solidFill>
              </a:rPr>
              <a:t> se obtiene de </a:t>
            </a:r>
            <a:r>
              <a:rPr lang="es-ES" sz="2200" b="1" i="1">
                <a:solidFill>
                  <a:srgbClr val="000099"/>
                </a:solidFill>
              </a:rPr>
              <a:t>E</a:t>
            </a:r>
            <a:r>
              <a:rPr lang="es-ES" sz="2200">
                <a:solidFill>
                  <a:srgbClr val="000099"/>
                </a:solidFill>
              </a:rPr>
              <a:t> por </a:t>
            </a:r>
            <a:r>
              <a:rPr lang="es-ES" sz="2200" i="1">
                <a:solidFill>
                  <a:srgbClr val="FF0000"/>
                </a:solidFill>
              </a:rPr>
              <a:t>integración</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FF0000"/>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Además: </a:t>
            </a:r>
            <a:r>
              <a:rPr lang="es-ES" sz="2200" i="1">
                <a:solidFill>
                  <a:srgbClr val="FF0000"/>
                </a:solidFill>
              </a:rPr>
              <a:t>V</a:t>
            </a:r>
            <a:r>
              <a:rPr lang="es-ES" sz="2200">
                <a:solidFill>
                  <a:srgbClr val="000099"/>
                </a:solidFill>
              </a:rPr>
              <a:t> es un </a:t>
            </a:r>
            <a:r>
              <a:rPr lang="es-ES" sz="2200" i="1">
                <a:solidFill>
                  <a:srgbClr val="FF0000"/>
                </a:solidFill>
              </a:rPr>
              <a:t>escalar</a:t>
            </a:r>
            <a:r>
              <a:rPr lang="es-ES" sz="2200">
                <a:solidFill>
                  <a:srgbClr val="000099"/>
                </a:solidFill>
              </a:rPr>
              <a:t>, </a:t>
            </a:r>
            <a:r>
              <a:rPr lang="es-ES" sz="2200" b="1" i="1">
                <a:solidFill>
                  <a:srgbClr val="FF0000"/>
                </a:solidFill>
              </a:rPr>
              <a:t>E</a:t>
            </a:r>
            <a:r>
              <a:rPr lang="es-ES" sz="2200">
                <a:solidFill>
                  <a:srgbClr val="000099"/>
                </a:solidFill>
              </a:rPr>
              <a:t> es un </a:t>
            </a:r>
            <a:r>
              <a:rPr lang="es-ES" sz="2200" i="1">
                <a:solidFill>
                  <a:srgbClr val="FF0000"/>
                </a:solidFill>
              </a:rPr>
              <a:t>vector </a:t>
            </a:r>
            <a:r>
              <a:rPr lang="es-ES" sz="2200">
                <a:solidFill>
                  <a:srgbClr val="000099"/>
                </a:solidFill>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a:solidFill>
                <a:srgbClr val="000099"/>
              </a:solidFill>
            </a:endParaRP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r>
              <a:rPr lang="es-ES" sz="2200" b="1" i="1">
                <a:solidFill>
                  <a:srgbClr val="FF0000"/>
                </a:solidFill>
              </a:rPr>
              <a:t>En general</a:t>
            </a:r>
            <a:r>
              <a:rPr lang="es-ES" sz="2200">
                <a:solidFill>
                  <a:srgbClr val="000099"/>
                </a:solidFill>
              </a:rPr>
              <a:t>, es </a:t>
            </a:r>
            <a:r>
              <a:rPr lang="es-ES" sz="2200" i="1">
                <a:solidFill>
                  <a:srgbClr val="FF0000"/>
                </a:solidFill>
              </a:rPr>
              <a:t>más fácil</a:t>
            </a:r>
            <a:r>
              <a:rPr lang="es-ES" sz="2200">
                <a:solidFill>
                  <a:srgbClr val="000099"/>
                </a:solidFill>
              </a:rPr>
              <a:t> calcular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1) primero </a:t>
            </a:r>
            <a:r>
              <a:rPr lang="es-ES" sz="2200" i="1">
                <a:solidFill>
                  <a:srgbClr val="000099"/>
                </a:solidFill>
              </a:rPr>
              <a:t>V</a:t>
            </a:r>
            <a:r>
              <a:rPr lang="es-ES" sz="2200">
                <a:solidFill>
                  <a:srgbClr val="000099"/>
                </a:solidFill>
              </a:rPr>
              <a:t>  y, a partir de ahí,</a:t>
            </a:r>
          </a:p>
          <a:p>
            <a:pPr lvl="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2) después </a:t>
            </a:r>
            <a:r>
              <a:rPr lang="es-ES" sz="2200" b="1" i="1">
                <a:solidFill>
                  <a:srgbClr val="000099"/>
                </a:solidFill>
              </a:rPr>
              <a:t>E</a:t>
            </a:r>
            <a:r>
              <a:rPr lang="es-ES" sz="2200">
                <a:solidFill>
                  <a:srgbClr val="000099"/>
                </a:solidFill>
              </a:rPr>
              <a:t>.</a:t>
            </a: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[excepción: cuando sea </a:t>
            </a:r>
            <a:r>
              <a:rPr lang="es-ES" sz="2200" i="1">
                <a:solidFill>
                  <a:srgbClr val="000099"/>
                </a:solidFill>
              </a:rPr>
              <a:t>muy</a:t>
            </a:r>
            <a:r>
              <a:rPr lang="es-ES" sz="2200">
                <a:solidFill>
                  <a:srgbClr val="000099"/>
                </a:solidFill>
              </a:rPr>
              <a:t> fácil calcular </a:t>
            </a:r>
            <a:r>
              <a:rPr lang="es-ES" sz="2200" b="1" i="1">
                <a:solidFill>
                  <a:srgbClr val="000099"/>
                </a:solidFill>
              </a:rPr>
              <a:t>E</a:t>
            </a:r>
            <a:r>
              <a:rPr lang="es-ES" sz="2200">
                <a:solidFill>
                  <a:srgbClr val="000099"/>
                </a:solidFill>
              </a:rPr>
              <a:t>… lo veremos próximamente (Ley de Gauss)]</a:t>
            </a:r>
          </a:p>
        </p:txBody>
      </p:sp>
      <p:sp>
        <p:nvSpPr>
          <p:cNvPr id="9" name="Text Box 1"/>
          <p:cNvSpPr txBox="1">
            <a:spLocks noChangeArrowheads="1"/>
          </p:cNvSpPr>
          <p:nvPr/>
        </p:nvSpPr>
        <p:spPr bwMode="auto">
          <a:xfrm>
            <a:off x="4932040" y="835692"/>
            <a:ext cx="3672408"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Relación en forma </a:t>
            </a:r>
            <a:r>
              <a:rPr lang="es-ES" sz="2200" i="1">
                <a:solidFill>
                  <a:srgbClr val="FF0000"/>
                </a:solidFill>
              </a:rPr>
              <a:t>integral</a:t>
            </a:r>
            <a:r>
              <a:rPr lang="es-ES" sz="2200">
                <a:solidFill>
                  <a:srgbClr val="000099"/>
                </a:solidFill>
              </a:rPr>
              <a:t>:</a:t>
            </a:r>
            <a:endParaRPr lang="es-ES" sz="2200" i="1">
              <a:solidFill>
                <a:srgbClr val="000099"/>
              </a:solidFill>
            </a:endParaRPr>
          </a:p>
        </p:txBody>
      </p:sp>
      <p:sp>
        <p:nvSpPr>
          <p:cNvPr id="10" name="Text Box 1"/>
          <p:cNvSpPr txBox="1">
            <a:spLocks noChangeArrowheads="1"/>
          </p:cNvSpPr>
          <p:nvPr/>
        </p:nvSpPr>
        <p:spPr bwMode="auto">
          <a:xfrm>
            <a:off x="179512" y="835692"/>
            <a:ext cx="3888432"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Relación en forma </a:t>
            </a:r>
            <a:r>
              <a:rPr lang="es-ES" sz="2200" i="1">
                <a:solidFill>
                  <a:srgbClr val="FF0000"/>
                </a:solidFill>
              </a:rPr>
              <a:t>diferencial</a:t>
            </a:r>
            <a:r>
              <a:rPr lang="es-ES" sz="2200">
                <a:solidFill>
                  <a:srgbClr val="000099"/>
                </a:solidFill>
              </a:rPr>
              <a:t>:</a:t>
            </a:r>
            <a:endParaRPr lang="es-ES" sz="2200" i="1">
              <a:solidFill>
                <a:srgbClr val="000099"/>
              </a:solidFill>
            </a:endParaRPr>
          </a:p>
        </p:txBody>
      </p:sp>
      <p:sp>
        <p:nvSpPr>
          <p:cNvPr id="11" name="Text Box 4"/>
          <p:cNvSpPr txBox="1">
            <a:spLocks noChangeArrowheads="1"/>
          </p:cNvSpPr>
          <p:nvPr/>
        </p:nvSpPr>
        <p:spPr bwMode="auto">
          <a:xfrm>
            <a:off x="0" y="12973"/>
            <a:ext cx="914400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_tradnl" sz="3200"/>
              <a:t>Potencial V             Campo </a:t>
            </a:r>
            <a:r>
              <a:rPr lang="es-ES_tradnl" sz="3200" b="1"/>
              <a:t>E</a:t>
            </a:r>
          </a:p>
        </p:txBody>
      </p:sp>
      <p:cxnSp>
        <p:nvCxnSpPr>
          <p:cNvPr id="12" name="Conector recto de flecha 11"/>
          <p:cNvCxnSpPr/>
          <p:nvPr/>
        </p:nvCxnSpPr>
        <p:spPr>
          <a:xfrm>
            <a:off x="2261847" y="332656"/>
            <a:ext cx="1158025"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670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5" name="Object 1"/>
          <p:cNvGraphicFramePr>
            <a:graphicFrameLocks noChangeAspect="1"/>
          </p:cNvGraphicFramePr>
          <p:nvPr>
            <p:extLst>
              <p:ext uri="{D42A27DB-BD31-4B8C-83A1-F6EECF244321}">
                <p14:modId xmlns:p14="http://schemas.microsoft.com/office/powerpoint/2010/main" val="3331462342"/>
              </p:ext>
            </p:extLst>
          </p:nvPr>
        </p:nvGraphicFramePr>
        <p:xfrm>
          <a:off x="179512" y="1256556"/>
          <a:ext cx="3455988" cy="876300"/>
        </p:xfrm>
        <a:graphic>
          <a:graphicData uri="http://schemas.openxmlformats.org/presentationml/2006/ole">
            <mc:AlternateContent xmlns:mc="http://schemas.openxmlformats.org/markup-compatibility/2006">
              <mc:Choice xmlns:v="urn:schemas-microsoft-com:vml" Requires="v">
                <p:oleObj name="OpenOffice.org" r:id="rId3" imgW="1239120" imgH="312480" progId="opendocument.MathDocument.1">
                  <p:embed/>
                </p:oleObj>
              </mc:Choice>
              <mc:Fallback>
                <p:oleObj name="OpenOffice.org" r:id="rId3" imgW="1239120" imgH="312480" progId="opendocument.MathDocument.1">
                  <p:embed/>
                  <p:pic>
                    <p:nvPicPr>
                      <p:cNvPr id="10854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56556"/>
                        <a:ext cx="3455988" cy="876300"/>
                      </a:xfrm>
                      <a:prstGeom prst="rect">
                        <a:avLst/>
                      </a:prstGeom>
                      <a:solidFill>
                        <a:srgbClr val="FFFF99"/>
                      </a:solidFill>
                    </p:spPr>
                  </p:pic>
                </p:oleObj>
              </mc:Fallback>
            </mc:AlternateContent>
          </a:graphicData>
        </a:graphic>
      </p:graphicFrame>
      <p:graphicFrame>
        <p:nvGraphicFramePr>
          <p:cNvPr id="108546" name="Object 2"/>
          <p:cNvGraphicFramePr>
            <a:graphicFrameLocks noChangeAspect="1"/>
          </p:cNvGraphicFramePr>
          <p:nvPr>
            <p:extLst>
              <p:ext uri="{D42A27DB-BD31-4B8C-83A1-F6EECF244321}">
                <p14:modId xmlns:p14="http://schemas.microsoft.com/office/powerpoint/2010/main" val="3677292543"/>
              </p:ext>
            </p:extLst>
          </p:nvPr>
        </p:nvGraphicFramePr>
        <p:xfrm>
          <a:off x="3946525" y="1509713"/>
          <a:ext cx="4800600" cy="506412"/>
        </p:xfrm>
        <a:graphic>
          <a:graphicData uri="http://schemas.openxmlformats.org/presentationml/2006/ole">
            <mc:AlternateContent xmlns:mc="http://schemas.openxmlformats.org/markup-compatibility/2006">
              <mc:Choice xmlns:v="urn:schemas-microsoft-com:vml" Requires="v">
                <p:oleObj name="OpenOffice.org" r:id="rId5" imgW="1722600" imgH="181080" progId="opendocument.MathDocument.1">
                  <p:embed/>
                </p:oleObj>
              </mc:Choice>
              <mc:Fallback>
                <p:oleObj name="OpenOffice.org" r:id="rId5" imgW="1722600" imgH="181080" progId="opendocument.MathDocument.1">
                  <p:embed/>
                  <p:pic>
                    <p:nvPicPr>
                      <p:cNvPr id="1085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6525" y="1509713"/>
                        <a:ext cx="4800600" cy="506412"/>
                      </a:xfrm>
                      <a:prstGeom prst="rect">
                        <a:avLst/>
                      </a:prstGeom>
                      <a:solidFill>
                        <a:srgbClr val="FFFF99"/>
                      </a:solidFill>
                    </p:spPr>
                  </p:pic>
                </p:oleObj>
              </mc:Fallback>
            </mc:AlternateContent>
          </a:graphicData>
        </a:graphic>
      </p:graphicFrame>
      <p:graphicFrame>
        <p:nvGraphicFramePr>
          <p:cNvPr id="108547" name="Object 3"/>
          <p:cNvGraphicFramePr>
            <a:graphicFrameLocks noChangeAspect="1"/>
          </p:cNvGraphicFramePr>
          <p:nvPr>
            <p:extLst>
              <p:ext uri="{D42A27DB-BD31-4B8C-83A1-F6EECF244321}">
                <p14:modId xmlns:p14="http://schemas.microsoft.com/office/powerpoint/2010/main" val="99648462"/>
              </p:ext>
            </p:extLst>
          </p:nvPr>
        </p:nvGraphicFramePr>
        <p:xfrm>
          <a:off x="270546" y="6185702"/>
          <a:ext cx="3332162" cy="508000"/>
        </p:xfrm>
        <a:graphic>
          <a:graphicData uri="http://schemas.openxmlformats.org/presentationml/2006/ole">
            <mc:AlternateContent xmlns:mc="http://schemas.openxmlformats.org/markup-compatibility/2006">
              <mc:Choice xmlns:v="urn:schemas-microsoft-com:vml" Requires="v">
                <p:oleObj name="OpenOffice.org" r:id="rId7" imgW="1195560" imgH="181080" progId="opendocument.MathDocument.1">
                  <p:embed/>
                </p:oleObj>
              </mc:Choice>
              <mc:Fallback>
                <p:oleObj name="OpenOffice.org" r:id="rId7" imgW="1195560" imgH="181080" progId="opendocument.MathDocument.1">
                  <p:embed/>
                  <p:pic>
                    <p:nvPicPr>
                      <p:cNvPr id="1085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546" y="6185702"/>
                        <a:ext cx="3332162" cy="508000"/>
                      </a:xfrm>
                      <a:prstGeom prst="rect">
                        <a:avLst/>
                      </a:prstGeom>
                      <a:solidFill>
                        <a:srgbClr val="FFFF99"/>
                      </a:solidFill>
                    </p:spPr>
                  </p:pic>
                </p:oleObj>
              </mc:Fallback>
            </mc:AlternateContent>
          </a:graphicData>
        </a:graphic>
      </p:graphicFrame>
      <p:graphicFrame>
        <p:nvGraphicFramePr>
          <p:cNvPr id="108548" name="Object 4"/>
          <p:cNvGraphicFramePr>
            <a:graphicFrameLocks noChangeAspect="1"/>
          </p:cNvGraphicFramePr>
          <p:nvPr>
            <p:extLst>
              <p:ext uri="{D42A27DB-BD31-4B8C-83A1-F6EECF244321}">
                <p14:modId xmlns:p14="http://schemas.microsoft.com/office/powerpoint/2010/main" val="3280748559"/>
              </p:ext>
            </p:extLst>
          </p:nvPr>
        </p:nvGraphicFramePr>
        <p:xfrm>
          <a:off x="5118438" y="6149748"/>
          <a:ext cx="3773026" cy="579908"/>
        </p:xfrm>
        <a:graphic>
          <a:graphicData uri="http://schemas.openxmlformats.org/presentationml/2006/ole">
            <mc:AlternateContent xmlns:mc="http://schemas.openxmlformats.org/markup-compatibility/2006">
              <mc:Choice xmlns:v="urn:schemas-microsoft-com:vml" Requires="v">
                <p:oleObj name="OpenOffice.org" r:id="rId9" imgW="1185840" imgH="181080" progId="opendocument.MathDocument.1">
                  <p:embed/>
                </p:oleObj>
              </mc:Choice>
              <mc:Fallback>
                <p:oleObj name="OpenOffice.org" r:id="rId9" imgW="1185840" imgH="181080" progId="opendocument.MathDocument.1">
                  <p:embed/>
                  <p:pic>
                    <p:nvPicPr>
                      <p:cNvPr id="1085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8438" y="6149748"/>
                        <a:ext cx="3773026" cy="579908"/>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9 CuadroTexto"/>
          <p:cNvSpPr txBox="1"/>
          <p:nvPr/>
        </p:nvSpPr>
        <p:spPr>
          <a:xfrm>
            <a:off x="4189694" y="6128186"/>
            <a:ext cx="590226" cy="584775"/>
          </a:xfrm>
          <a:prstGeom prst="rect">
            <a:avLst/>
          </a:prstGeom>
          <a:noFill/>
        </p:spPr>
        <p:txBody>
          <a:bodyPr wrap="none" rtlCol="0">
            <a:spAutoFit/>
          </a:bodyPr>
          <a:lstStyle/>
          <a:p>
            <a:r>
              <a:rPr lang="en-US" sz="3200">
                <a:solidFill>
                  <a:srgbClr val="000099"/>
                </a:solidFill>
                <a:latin typeface="Calibri" panose="020F0502020204030204" pitchFamily="34" charset="0"/>
                <a:cs typeface="Calibri" panose="020F0502020204030204" pitchFamily="34" charset="0"/>
                <a:sym typeface="Symbol"/>
              </a:rPr>
              <a:t></a:t>
            </a:r>
            <a:endParaRPr lang="en-US" sz="3200">
              <a:solidFill>
                <a:srgbClr val="000099"/>
              </a:solidFill>
              <a:latin typeface="Calibri" panose="020F0502020204030204" pitchFamily="34" charset="0"/>
              <a:cs typeface="Calibri" panose="020F0502020204030204" pitchFamily="34" charset="0"/>
            </a:endParaRPr>
          </a:p>
        </p:txBody>
      </p:sp>
      <p:graphicFrame>
        <p:nvGraphicFramePr>
          <p:cNvPr id="108549" name="Object 5"/>
          <p:cNvGraphicFramePr>
            <a:graphicFrameLocks noChangeAspect="1"/>
          </p:cNvGraphicFramePr>
          <p:nvPr>
            <p:extLst>
              <p:ext uri="{D42A27DB-BD31-4B8C-83A1-F6EECF244321}">
                <p14:modId xmlns:p14="http://schemas.microsoft.com/office/powerpoint/2010/main" val="531137454"/>
              </p:ext>
            </p:extLst>
          </p:nvPr>
        </p:nvGraphicFramePr>
        <p:xfrm>
          <a:off x="107504" y="2243137"/>
          <a:ext cx="4608959" cy="1214145"/>
        </p:xfrm>
        <a:graphic>
          <a:graphicData uri="http://schemas.openxmlformats.org/presentationml/2006/ole">
            <mc:AlternateContent xmlns:mc="http://schemas.openxmlformats.org/markup-compatibility/2006">
              <mc:Choice xmlns:v="urn:schemas-microsoft-com:vml" Requires="v">
                <p:oleObj name="OpenOffice.org" r:id="rId11" imgW="1441800" imgH="384840" progId="opendocument.MathDocument.1">
                  <p:embed/>
                </p:oleObj>
              </mc:Choice>
              <mc:Fallback>
                <p:oleObj name="OpenOffice.org" r:id="rId11" imgW="1441800" imgH="384840" progId="opendocument.MathDocument.1">
                  <p:embed/>
                  <p:pic>
                    <p:nvPicPr>
                      <p:cNvPr id="1085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2243137"/>
                        <a:ext cx="4608959" cy="1214145"/>
                      </a:xfrm>
                      <a:prstGeom prst="rect">
                        <a:avLst/>
                      </a:prstGeom>
                      <a:solidFill>
                        <a:srgbClr val="FFFF99"/>
                      </a:solidFill>
                    </p:spPr>
                  </p:pic>
                </p:oleObj>
              </mc:Fallback>
            </mc:AlternateContent>
          </a:graphicData>
        </a:graphic>
      </p:graphicFrame>
      <p:graphicFrame>
        <p:nvGraphicFramePr>
          <p:cNvPr id="108550" name="Object 6"/>
          <p:cNvGraphicFramePr>
            <a:graphicFrameLocks noChangeAspect="1"/>
          </p:cNvGraphicFramePr>
          <p:nvPr>
            <p:extLst>
              <p:ext uri="{D42A27DB-BD31-4B8C-83A1-F6EECF244321}">
                <p14:modId xmlns:p14="http://schemas.microsoft.com/office/powerpoint/2010/main" val="4215291662"/>
              </p:ext>
            </p:extLst>
          </p:nvPr>
        </p:nvGraphicFramePr>
        <p:xfrm>
          <a:off x="107950" y="3730625"/>
          <a:ext cx="5976938" cy="1300163"/>
        </p:xfrm>
        <a:graphic>
          <a:graphicData uri="http://schemas.openxmlformats.org/presentationml/2006/ole">
            <mc:AlternateContent xmlns:mc="http://schemas.openxmlformats.org/markup-compatibility/2006">
              <mc:Choice xmlns:v="urn:schemas-microsoft-com:vml" Requires="v">
                <p:oleObj name="OpenOffice.org" r:id="rId13" imgW="2436120" imgH="384840" progId="opendocument.MathDocument.1">
                  <p:embed/>
                </p:oleObj>
              </mc:Choice>
              <mc:Fallback>
                <p:oleObj name="OpenOffice.org" r:id="rId13" imgW="2436120" imgH="384840" progId="opendocument.MathDocument.1">
                  <p:embed/>
                  <p:pic>
                    <p:nvPicPr>
                      <p:cNvPr id="10855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3730625"/>
                        <a:ext cx="5976938" cy="1300163"/>
                      </a:xfrm>
                      <a:prstGeom prst="rect">
                        <a:avLst/>
                      </a:prstGeom>
                      <a:solidFill>
                        <a:srgbClr val="FFFF99"/>
                      </a:solidFill>
                    </p:spPr>
                  </p:pic>
                </p:oleObj>
              </mc:Fallback>
            </mc:AlternateContent>
          </a:graphicData>
        </a:graphic>
      </p:graphicFrame>
      <p:sp>
        <p:nvSpPr>
          <p:cNvPr id="12" name="Text Box 1"/>
          <p:cNvSpPr txBox="1">
            <a:spLocks noChangeArrowheads="1"/>
          </p:cNvSpPr>
          <p:nvPr/>
        </p:nvSpPr>
        <p:spPr bwMode="auto">
          <a:xfrm>
            <a:off x="4779920" y="2425327"/>
            <a:ext cx="3967205" cy="95628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a:solidFill>
                  <a:srgbClr val="000099"/>
                </a:solidFill>
                <a:latin typeface="Calibri" panose="020F0502020204030204" pitchFamily="34" charset="0"/>
                <a:cs typeface="Calibri" panose="020F0502020204030204" pitchFamily="34" charset="0"/>
              </a:rPr>
              <a:t>Definición: </a:t>
            </a:r>
            <a:r>
              <a:rPr lang="es-ES" sz="2800">
                <a:solidFill>
                  <a:srgbClr val="FF0000"/>
                </a:solidFill>
                <a:latin typeface="Calibri" panose="020F0502020204030204" pitchFamily="34" charset="0"/>
                <a:cs typeface="Calibri" panose="020F0502020204030204" pitchFamily="34" charset="0"/>
              </a:rPr>
              <a:t>diferencia de potencial.</a:t>
            </a:r>
            <a:endParaRPr lang="es-ES" sz="2800" i="1">
              <a:solidFill>
                <a:srgbClr val="FF0000"/>
              </a:solidFill>
              <a:latin typeface="Calibri" panose="020F0502020204030204" pitchFamily="34" charset="0"/>
              <a:cs typeface="Calibri" panose="020F0502020204030204" pitchFamily="34" charset="0"/>
            </a:endParaRPr>
          </a:p>
        </p:txBody>
      </p:sp>
      <p:sp>
        <p:nvSpPr>
          <p:cNvPr id="13" name="Text Box 1"/>
          <p:cNvSpPr txBox="1">
            <a:spLocks noChangeArrowheads="1"/>
          </p:cNvSpPr>
          <p:nvPr/>
        </p:nvSpPr>
        <p:spPr bwMode="auto">
          <a:xfrm>
            <a:off x="6272064" y="3920611"/>
            <a:ext cx="2871936" cy="1110177"/>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Diferencia </a:t>
            </a:r>
            <a:r>
              <a:rPr lang="es-ES" sz="2200" i="1">
                <a:solidFill>
                  <a:srgbClr val="000099"/>
                </a:solidFill>
                <a:latin typeface="Calibri" panose="020F0502020204030204" pitchFamily="34" charset="0"/>
                <a:cs typeface="Calibri" panose="020F0502020204030204" pitchFamily="34" charset="0"/>
              </a:rPr>
              <a:t>finita</a:t>
            </a:r>
            <a:r>
              <a:rPr lang="es-ES" sz="2200">
                <a:solidFill>
                  <a:srgbClr val="000099"/>
                </a:solidFill>
                <a:latin typeface="Calibri" panose="020F0502020204030204" pitchFamily="34" charset="0"/>
                <a:cs typeface="Calibri" panose="020F0502020204030204" pitchFamily="34" charset="0"/>
              </a:rPr>
              <a:t> de potencial: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integración de </a:t>
            </a:r>
            <a:r>
              <a:rPr lang="es-ES" sz="2200" i="1" err="1">
                <a:solidFill>
                  <a:srgbClr val="000099"/>
                </a:solidFill>
                <a:latin typeface="Calibri" panose="020F0502020204030204" pitchFamily="34" charset="0"/>
                <a:cs typeface="Calibri" panose="020F0502020204030204" pitchFamily="34" charset="0"/>
              </a:rPr>
              <a:t>dV</a:t>
            </a:r>
            <a:r>
              <a:rPr lang="es-ES" sz="2200" i="1">
                <a:solidFill>
                  <a:srgbClr val="000099"/>
                </a:solidFill>
                <a:latin typeface="Calibri" panose="020F0502020204030204" pitchFamily="34" charset="0"/>
                <a:cs typeface="Calibri" panose="020F0502020204030204" pitchFamily="34" charset="0"/>
              </a:rPr>
              <a:t>.</a:t>
            </a:r>
          </a:p>
        </p:txBody>
      </p:sp>
      <p:sp>
        <p:nvSpPr>
          <p:cNvPr id="14" name="Text Box 1"/>
          <p:cNvSpPr txBox="1">
            <a:spLocks noChangeArrowheads="1"/>
          </p:cNvSpPr>
          <p:nvPr/>
        </p:nvSpPr>
        <p:spPr bwMode="auto">
          <a:xfrm>
            <a:off x="107504" y="719592"/>
            <a:ext cx="3672408"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Relación en forma </a:t>
            </a:r>
            <a:r>
              <a:rPr lang="es-ES" sz="2200" i="1">
                <a:solidFill>
                  <a:srgbClr val="FF0000"/>
                </a:solidFill>
                <a:latin typeface="Calibri" panose="020F0502020204030204" pitchFamily="34" charset="0"/>
                <a:cs typeface="Calibri" panose="020F0502020204030204" pitchFamily="34" charset="0"/>
              </a:rPr>
              <a:t>integral</a:t>
            </a:r>
            <a:r>
              <a:rPr lang="es-ES" sz="2200">
                <a:solidFill>
                  <a:srgbClr val="000099"/>
                </a:solidFill>
                <a:latin typeface="Calibri" panose="020F0502020204030204" pitchFamily="34" charset="0"/>
                <a:cs typeface="Calibri" panose="020F0502020204030204" pitchFamily="34" charset="0"/>
              </a:rPr>
              <a:t>:</a:t>
            </a:r>
            <a:endParaRPr lang="es-ES" sz="2200" i="1">
              <a:solidFill>
                <a:srgbClr val="000099"/>
              </a:solidFill>
              <a:latin typeface="Calibri" panose="020F0502020204030204" pitchFamily="34" charset="0"/>
              <a:cs typeface="Calibri" panose="020F0502020204030204" pitchFamily="34" charset="0"/>
            </a:endParaRPr>
          </a:p>
        </p:txBody>
      </p:sp>
      <p:sp>
        <p:nvSpPr>
          <p:cNvPr id="15" name="Text Box 1"/>
          <p:cNvSpPr txBox="1">
            <a:spLocks noChangeArrowheads="1"/>
          </p:cNvSpPr>
          <p:nvPr/>
        </p:nvSpPr>
        <p:spPr bwMode="auto">
          <a:xfrm>
            <a:off x="173615" y="5759367"/>
            <a:ext cx="3888432" cy="433068"/>
          </a:xfrm>
          <a:prstGeom prst="rect">
            <a:avLst/>
          </a:prstGeom>
          <a:noFill/>
          <a:ln w="9525">
            <a:noFill/>
            <a:round/>
            <a:headEnd/>
            <a:tailEnd/>
          </a:ln>
          <a:effectLst/>
        </p:spPr>
        <p:txBody>
          <a:bodyPr wrap="square" lIns="90000" tIns="46800" rIns="90000" bIns="46800">
            <a:spAutoFit/>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latin typeface="Calibri" panose="020F0502020204030204" pitchFamily="34" charset="0"/>
                <a:cs typeface="Calibri" panose="020F0502020204030204" pitchFamily="34" charset="0"/>
              </a:rPr>
              <a:t>Relación en forma </a:t>
            </a:r>
            <a:r>
              <a:rPr lang="es-ES" sz="2200" i="1">
                <a:solidFill>
                  <a:srgbClr val="FF0000"/>
                </a:solidFill>
                <a:latin typeface="Calibri" panose="020F0502020204030204" pitchFamily="34" charset="0"/>
                <a:cs typeface="Calibri" panose="020F0502020204030204" pitchFamily="34" charset="0"/>
              </a:rPr>
              <a:t>diferencial</a:t>
            </a:r>
            <a:r>
              <a:rPr lang="es-ES" sz="2200">
                <a:solidFill>
                  <a:srgbClr val="000099"/>
                </a:solidFill>
                <a:latin typeface="Calibri" panose="020F0502020204030204" pitchFamily="34" charset="0"/>
                <a:cs typeface="Calibri" panose="020F0502020204030204" pitchFamily="34" charset="0"/>
              </a:rPr>
              <a:t>:</a:t>
            </a:r>
            <a:endParaRPr lang="es-ES" sz="2200" i="1">
              <a:solidFill>
                <a:srgbClr val="000099"/>
              </a:solidFill>
              <a:latin typeface="Calibri" panose="020F0502020204030204" pitchFamily="34" charset="0"/>
              <a:cs typeface="Calibri" panose="020F0502020204030204" pitchFamily="34" charset="0"/>
            </a:endParaRPr>
          </a:p>
        </p:txBody>
      </p:sp>
      <p:sp>
        <p:nvSpPr>
          <p:cNvPr id="2" name="Rectángulo 1"/>
          <p:cNvSpPr/>
          <p:nvPr/>
        </p:nvSpPr>
        <p:spPr>
          <a:xfrm>
            <a:off x="44741" y="4998604"/>
            <a:ext cx="8702384" cy="646331"/>
          </a:xfrm>
          <a:prstGeom prst="rect">
            <a:avLst/>
          </a:prstGeom>
        </p:spPr>
        <p:txBody>
          <a:bodyPr wrap="square">
            <a:spAutoFit/>
          </a:bodyPr>
          <a:lstStyle/>
          <a:p>
            <a:pPr lvl="0" defTabSz="914400" eaLnBrk="0" hangingPunct="0">
              <a:buClrTx/>
              <a:buSzTx/>
            </a:pPr>
            <a:r>
              <a:rPr lang="es-ES" altLang="es-ES">
                <a:solidFill>
                  <a:srgbClr val="333333"/>
                </a:solidFill>
                <a:latin typeface="helvetica" panose="020B0604020202020204" pitchFamily="34" charset="0"/>
              </a:rPr>
              <a:t>De esta expresión se deduce que en una región del espacio en la que </a:t>
            </a:r>
            <a:r>
              <a:rPr lang="es-ES" altLang="es-ES" b="1">
                <a:solidFill>
                  <a:srgbClr val="00B050"/>
                </a:solidFill>
                <a:latin typeface="helvetica" panose="020B0604020202020204" pitchFamily="34" charset="0"/>
              </a:rPr>
              <a:t>el campo eléctrico es nulo, el potencial es constante</a:t>
            </a:r>
            <a:r>
              <a:rPr lang="es-ES" altLang="es-ES">
                <a:solidFill>
                  <a:srgbClr val="00B050"/>
                </a:solidFill>
                <a:latin typeface="helvetica" panose="020B0604020202020204" pitchFamily="34" charset="0"/>
              </a:rPr>
              <a:t>. </a:t>
            </a:r>
            <a:endParaRPr lang="es-ES" altLang="es-ES">
              <a:solidFill>
                <a:srgbClr val="FF0000"/>
              </a:solidFill>
            </a:endParaRPr>
          </a:p>
        </p:txBody>
      </p:sp>
      <p:sp>
        <p:nvSpPr>
          <p:cNvPr id="16" name="Text Box 4"/>
          <p:cNvSpPr txBox="1">
            <a:spLocks noChangeArrowheads="1"/>
          </p:cNvSpPr>
          <p:nvPr/>
        </p:nvSpPr>
        <p:spPr bwMode="auto">
          <a:xfrm>
            <a:off x="0" y="12973"/>
            <a:ext cx="914400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_tradnl" sz="3200"/>
              <a:t>Potencial V             Campo </a:t>
            </a:r>
            <a:r>
              <a:rPr lang="es-ES_tradnl" sz="3200" b="1"/>
              <a:t>E</a:t>
            </a:r>
          </a:p>
        </p:txBody>
      </p:sp>
      <p:cxnSp>
        <p:nvCxnSpPr>
          <p:cNvPr id="4" name="Conector recto de flecha 3"/>
          <p:cNvCxnSpPr/>
          <p:nvPr/>
        </p:nvCxnSpPr>
        <p:spPr>
          <a:xfrm>
            <a:off x="2261847" y="332656"/>
            <a:ext cx="1158025"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99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8"/>
          <p:cNvGraphicFramePr>
            <a:graphicFrameLocks noChangeAspect="1"/>
          </p:cNvGraphicFramePr>
          <p:nvPr>
            <p:extLst>
              <p:ext uri="{D42A27DB-BD31-4B8C-83A1-F6EECF244321}">
                <p14:modId xmlns:p14="http://schemas.microsoft.com/office/powerpoint/2010/main" val="1092272616"/>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cuación" r:id="rId3" imgW="114120" imgH="215640" progId="Equation.3">
                  <p:embed/>
                </p:oleObj>
              </mc:Choice>
              <mc:Fallback>
                <p:oleObj name="Ecuación" r:id="rId3" imgW="114120" imgH="21564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ChangeAspect="1"/>
          </p:cNvGraphicFramePr>
          <p:nvPr>
            <p:extLst>
              <p:ext uri="{D42A27DB-BD31-4B8C-83A1-F6EECF244321}">
                <p14:modId xmlns:p14="http://schemas.microsoft.com/office/powerpoint/2010/main" val="2238412483"/>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cuación" r:id="rId5" imgW="114120" imgH="215640" progId="Equation.3">
                  <p:embed/>
                </p:oleObj>
              </mc:Choice>
              <mc:Fallback>
                <p:oleObj name="Ecuación" r:id="rId5" imgW="114120" imgH="215640" progId="Equation.3">
                  <p:embed/>
                  <p:pic>
                    <p:nvPicPr>
                      <p:cNvPr id="205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6"/>
          <p:cNvGraphicFramePr>
            <a:graphicFrameLocks noChangeAspect="1"/>
          </p:cNvGraphicFramePr>
          <p:nvPr>
            <p:extLst>
              <p:ext uri="{D42A27DB-BD31-4B8C-83A1-F6EECF244321}">
                <p14:modId xmlns:p14="http://schemas.microsoft.com/office/powerpoint/2010/main" val="3180506257"/>
              </p:ext>
            </p:extLst>
          </p:nvPr>
        </p:nvGraphicFramePr>
        <p:xfrm>
          <a:off x="3313940" y="6045458"/>
          <a:ext cx="2949575" cy="595313"/>
        </p:xfrm>
        <a:graphic>
          <a:graphicData uri="http://schemas.openxmlformats.org/presentationml/2006/ole">
            <mc:AlternateContent xmlns:mc="http://schemas.openxmlformats.org/markup-compatibility/2006">
              <mc:Choice xmlns:v="urn:schemas-microsoft-com:vml" Requires="v">
                <p:oleObj name="Ecuación" r:id="rId6" imgW="1066680" imgH="215640" progId="Equation.3">
                  <p:embed/>
                </p:oleObj>
              </mc:Choice>
              <mc:Fallback>
                <p:oleObj name="Ecuación" r:id="rId6" imgW="1066680" imgH="215640" progId="Equation.3">
                  <p:embed/>
                  <p:pic>
                    <p:nvPicPr>
                      <p:cNvPr id="20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940" y="6045458"/>
                        <a:ext cx="294957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p:cNvSpPr/>
          <p:nvPr/>
        </p:nvSpPr>
        <p:spPr>
          <a:xfrm>
            <a:off x="5004048" y="1340768"/>
            <a:ext cx="15841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8310" name="Object 6"/>
          <p:cNvGraphicFramePr>
            <a:graphicFrameLocks noChangeAspect="1"/>
          </p:cNvGraphicFramePr>
          <p:nvPr>
            <p:extLst>
              <p:ext uri="{D42A27DB-BD31-4B8C-83A1-F6EECF244321}">
                <p14:modId xmlns:p14="http://schemas.microsoft.com/office/powerpoint/2010/main" val="1032521299"/>
              </p:ext>
            </p:extLst>
          </p:nvPr>
        </p:nvGraphicFramePr>
        <p:xfrm>
          <a:off x="312737" y="4428053"/>
          <a:ext cx="8632825" cy="1262063"/>
        </p:xfrm>
        <a:graphic>
          <a:graphicData uri="http://schemas.openxmlformats.org/presentationml/2006/ole">
            <mc:AlternateContent xmlns:mc="http://schemas.openxmlformats.org/markup-compatibility/2006">
              <mc:Choice xmlns:v="urn:schemas-microsoft-com:vml" Requires="v">
                <p:oleObj name="Ecuación" r:id="rId8" imgW="3124080" imgH="457200" progId="Equation.3">
                  <p:embed/>
                </p:oleObj>
              </mc:Choice>
              <mc:Fallback>
                <p:oleObj name="Ecuación" r:id="rId8" imgW="3124080" imgH="457200" progId="Equation.3">
                  <p:embed/>
                  <p:pic>
                    <p:nvPicPr>
                      <p:cNvPr id="98310" name="Object 6"/>
                      <p:cNvPicPr>
                        <a:picLocks noChangeAspect="1" noChangeArrowheads="1"/>
                      </p:cNvPicPr>
                      <p:nvPr/>
                    </p:nvPicPr>
                    <p:blipFill>
                      <a:blip r:embed="rId9"/>
                      <a:srcRect/>
                      <a:stretch>
                        <a:fillRect/>
                      </a:stretch>
                    </p:blipFill>
                    <p:spPr bwMode="auto">
                      <a:xfrm>
                        <a:off x="312737" y="4428053"/>
                        <a:ext cx="8632825" cy="126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uadroTexto 1"/>
          <p:cNvSpPr txBox="1"/>
          <p:nvPr/>
        </p:nvSpPr>
        <p:spPr>
          <a:xfrm>
            <a:off x="179512" y="669164"/>
            <a:ext cx="8964488" cy="1631216"/>
          </a:xfrm>
          <a:prstGeom prst="rect">
            <a:avLst/>
          </a:prstGeom>
          <a:noFill/>
        </p:spPr>
        <p:txBody>
          <a:bodyPr wrap="square" rtlCol="0">
            <a:spAutoFit/>
          </a:bodyPr>
          <a:lstStyle/>
          <a:p>
            <a:r>
              <a:rPr lang="es-ES" sz="2500">
                <a:solidFill>
                  <a:schemeClr val="tx1"/>
                </a:solidFill>
              </a:rPr>
              <a:t>El valor relevante es la diferencia de potencial entre dos puntos. Significa que debemos elegir el origen de potenciales. Una vez definido el origen de potencial, ya podremos dar valores a cualquier otro punto</a:t>
            </a:r>
          </a:p>
        </p:txBody>
      </p:sp>
      <p:sp>
        <p:nvSpPr>
          <p:cNvPr id="3" name="CuadroTexto 2"/>
          <p:cNvSpPr txBox="1"/>
          <p:nvPr/>
        </p:nvSpPr>
        <p:spPr>
          <a:xfrm>
            <a:off x="4021163" y="2697484"/>
            <a:ext cx="1281185" cy="369332"/>
          </a:xfrm>
          <a:prstGeom prst="rect">
            <a:avLst/>
          </a:prstGeom>
          <a:solidFill>
            <a:schemeClr val="accent1">
              <a:lumMod val="90000"/>
            </a:schemeClr>
          </a:solidFill>
        </p:spPr>
        <p:txBody>
          <a:bodyPr wrap="none" rtlCol="0">
            <a:spAutoFit/>
          </a:bodyPr>
          <a:lstStyle/>
          <a:p>
            <a:r>
              <a:rPr lang="es-ES">
                <a:solidFill>
                  <a:srgbClr val="00B050"/>
                </a:solidFill>
              </a:rPr>
              <a:t>E·</a:t>
            </a:r>
            <a:r>
              <a:rPr lang="el-GR">
                <a:solidFill>
                  <a:srgbClr val="00B050"/>
                </a:solidFill>
              </a:rPr>
              <a:t>Δ</a:t>
            </a:r>
            <a:r>
              <a:rPr lang="es-ES">
                <a:solidFill>
                  <a:srgbClr val="00B050"/>
                </a:solidFill>
              </a:rPr>
              <a:t>r= -</a:t>
            </a:r>
            <a:r>
              <a:rPr lang="el-GR">
                <a:solidFill>
                  <a:srgbClr val="00B050"/>
                </a:solidFill>
              </a:rPr>
              <a:t> Δ</a:t>
            </a:r>
            <a:r>
              <a:rPr lang="es-ES">
                <a:solidFill>
                  <a:srgbClr val="00B050"/>
                </a:solidFill>
              </a:rPr>
              <a:t>V</a:t>
            </a:r>
          </a:p>
        </p:txBody>
      </p:sp>
      <p:sp>
        <p:nvSpPr>
          <p:cNvPr id="4" name="CuadroTexto 3"/>
          <p:cNvSpPr txBox="1"/>
          <p:nvPr/>
        </p:nvSpPr>
        <p:spPr>
          <a:xfrm>
            <a:off x="904820" y="2665627"/>
            <a:ext cx="1877437" cy="369332"/>
          </a:xfrm>
          <a:prstGeom prst="rect">
            <a:avLst/>
          </a:prstGeom>
          <a:noFill/>
        </p:spPr>
        <p:txBody>
          <a:bodyPr wrap="none" rtlCol="0">
            <a:spAutoFit/>
          </a:bodyPr>
          <a:lstStyle/>
          <a:p>
            <a:r>
              <a:rPr lang="es-ES">
                <a:solidFill>
                  <a:srgbClr val="00B050"/>
                </a:solidFill>
              </a:rPr>
              <a:t>Si E es uniforme</a:t>
            </a:r>
          </a:p>
        </p:txBody>
      </p:sp>
      <p:sp>
        <p:nvSpPr>
          <p:cNvPr id="5" name="CuadroTexto 4"/>
          <p:cNvSpPr txBox="1"/>
          <p:nvPr/>
        </p:nvSpPr>
        <p:spPr>
          <a:xfrm>
            <a:off x="566762" y="3354008"/>
            <a:ext cx="8189986" cy="707886"/>
          </a:xfrm>
          <a:prstGeom prst="rect">
            <a:avLst/>
          </a:prstGeom>
          <a:noFill/>
        </p:spPr>
        <p:txBody>
          <a:bodyPr wrap="square" rtlCol="0">
            <a:spAutoFit/>
          </a:bodyPr>
          <a:lstStyle/>
          <a:p>
            <a:r>
              <a:rPr lang="es-ES" sz="2000">
                <a:solidFill>
                  <a:srgbClr val="00B050"/>
                </a:solidFill>
              </a:rPr>
              <a:t>donde el signo – indica que el campo eléctrico está dirigido hacia potenciales decrecientes</a:t>
            </a:r>
          </a:p>
        </p:txBody>
      </p:sp>
      <p:sp>
        <p:nvSpPr>
          <p:cNvPr id="12" name="Text Box 4"/>
          <p:cNvSpPr txBox="1">
            <a:spLocks noChangeArrowheads="1"/>
          </p:cNvSpPr>
          <p:nvPr/>
        </p:nvSpPr>
        <p:spPr bwMode="auto">
          <a:xfrm>
            <a:off x="0" y="-14662"/>
            <a:ext cx="914400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_tradnl" sz="3200"/>
              <a:t>Diferencia de potencial</a:t>
            </a:r>
            <a:endParaRPr lang="es-ES" sz="2400"/>
          </a:p>
        </p:txBody>
      </p:sp>
      <p:sp>
        <p:nvSpPr>
          <p:cNvPr id="6" name="Flecha derecha 5"/>
          <p:cNvSpPr/>
          <p:nvPr/>
        </p:nvSpPr>
        <p:spPr>
          <a:xfrm>
            <a:off x="3106623" y="2793019"/>
            <a:ext cx="45377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13483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4581"/>
            <a:ext cx="9144000" cy="904139"/>
          </a:xfrm>
          <a:prstGeom prst="rect">
            <a:avLst/>
          </a:prstGeom>
          <a:solidFill>
            <a:schemeClr val="accent2"/>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a:solidFill>
                  <a:schemeClr val="bg1"/>
                </a:solidFill>
              </a:rPr>
              <a:t>RESUMEN</a:t>
            </a:r>
            <a:endParaRPr lang="es-ES" kern="0">
              <a:solidFill>
                <a:schemeClr val="bg1"/>
              </a:solidFill>
            </a:endParaRPr>
          </a:p>
        </p:txBody>
      </p:sp>
      <p:pic>
        <p:nvPicPr>
          <p:cNvPr id="5" name="Picture 4" descr="http://www2.montes.upm.es/dptos/digfa/cfisica/electro/fuerza_electr_files/energiae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355" y="3033945"/>
            <a:ext cx="2849645" cy="39948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860898" y="2985226"/>
            <a:ext cx="4254702" cy="461665"/>
          </a:xfrm>
          <a:prstGeom prst="rect">
            <a:avLst/>
          </a:prstGeom>
          <a:noFill/>
        </p:spPr>
        <p:txBody>
          <a:bodyPr wrap="square" rtlCol="0">
            <a:spAutoFit/>
          </a:bodyPr>
          <a:lstStyle/>
          <a:p>
            <a:r>
              <a:rPr lang="es-ES" sz="1200">
                <a:solidFill>
                  <a:srgbClr val="00B050"/>
                </a:solidFill>
              </a:rPr>
              <a:t>Trabajo para desplazar una carga = variación de energía potencial electrostática</a:t>
            </a:r>
          </a:p>
        </p:txBody>
      </p:sp>
      <p:pic>
        <p:nvPicPr>
          <p:cNvPr id="7" name="Picture 4" descr="http://www2.montes.upm.es/dptos/digfa/cfisica/electro/fuerza_electr_files/energiapotsum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96" y="3916646"/>
            <a:ext cx="1945524" cy="94372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794534" y="4149925"/>
            <a:ext cx="3872794" cy="461665"/>
          </a:xfrm>
          <a:prstGeom prst="rect">
            <a:avLst/>
          </a:prstGeom>
          <a:noFill/>
        </p:spPr>
        <p:txBody>
          <a:bodyPr wrap="square" rtlCol="0">
            <a:spAutoFit/>
          </a:bodyPr>
          <a:lstStyle/>
          <a:p>
            <a:r>
              <a:rPr lang="es-ES" sz="1200">
                <a:solidFill>
                  <a:srgbClr val="00B050"/>
                </a:solidFill>
              </a:rPr>
              <a:t>Energía potencial electrostática de un sistema de N cargas. Es un ESCALAR </a:t>
            </a:r>
          </a:p>
        </p:txBody>
      </p:sp>
      <p:pic>
        <p:nvPicPr>
          <p:cNvPr id="9" name="Picture 2" descr="http://www2.montes.upm.es/dptos/digfa/cfisica/electro/potencial_files/potenciale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25" y="5280299"/>
            <a:ext cx="1287959" cy="8682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60003" y="4995020"/>
            <a:ext cx="7608942" cy="584775"/>
          </a:xfrm>
          <a:prstGeom prst="rect">
            <a:avLst/>
          </a:prstGeom>
        </p:spPr>
        <p:txBody>
          <a:bodyPr wrap="square">
            <a:spAutoFit/>
          </a:bodyPr>
          <a:lstStyle>
            <a:defPPr>
              <a:defRPr lang="en-GB"/>
            </a:defPPr>
            <a:lvl1pPr algn="just">
              <a:defRPr sz="1600">
                <a:solidFill>
                  <a:srgbClr val="333333"/>
                </a:solidFill>
                <a:latin typeface="Calibri" panose="020F0502020204030204" pitchFamily="34" charset="0"/>
                <a:cs typeface="Calibri" panose="020F0502020204030204" pitchFamily="34" charset="0"/>
              </a:defRPr>
            </a:lvl1pPr>
          </a:lstStyle>
          <a:p>
            <a:r>
              <a:rPr lang="es-ES"/>
              <a:t>Potencial eléctrico </a:t>
            </a:r>
            <a:r>
              <a:rPr lang="es-ES" b="1"/>
              <a:t>creado por una carga q1</a:t>
            </a:r>
            <a:r>
              <a:rPr lang="es-ES"/>
              <a:t> en un punto a una distancia r se define como:</a:t>
            </a:r>
          </a:p>
          <a:p>
            <a:endParaRPr lang="es-ES"/>
          </a:p>
        </p:txBody>
      </p:sp>
      <p:sp>
        <p:nvSpPr>
          <p:cNvPr id="14" name="Rectángulo 13"/>
          <p:cNvSpPr/>
          <p:nvPr/>
        </p:nvSpPr>
        <p:spPr>
          <a:xfrm>
            <a:off x="179512" y="980813"/>
            <a:ext cx="8487816" cy="1323439"/>
          </a:xfrm>
          <a:prstGeom prst="rect">
            <a:avLst/>
          </a:prstGeom>
        </p:spPr>
        <p:txBody>
          <a:bodyPr wrap="square">
            <a:spAutoFit/>
          </a:bodyPr>
          <a:lstStyle/>
          <a:p>
            <a:pPr algn="just"/>
            <a:r>
              <a:rPr lang="es-ES" sz="1600">
                <a:solidFill>
                  <a:srgbClr val="333333"/>
                </a:solidFill>
                <a:latin typeface="Calibri" panose="020F0502020204030204" pitchFamily="34" charset="0"/>
                <a:cs typeface="Calibri" panose="020F0502020204030204" pitchFamily="34" charset="0"/>
              </a:rPr>
              <a:t>El trabajo, nos permite identificar la variación de energía potencial.</a:t>
            </a:r>
          </a:p>
          <a:p>
            <a:pPr algn="just"/>
            <a:r>
              <a:rPr lang="es-ES" sz="1600">
                <a:solidFill>
                  <a:srgbClr val="333333"/>
                </a:solidFill>
                <a:latin typeface="Calibri" panose="020F0502020204030204" pitchFamily="34" charset="0"/>
                <a:cs typeface="Calibri" panose="020F0502020204030204" pitchFamily="34" charset="0"/>
              </a:rPr>
              <a:t>De forma general se toma como </a:t>
            </a:r>
            <a:r>
              <a:rPr lang="es-ES" sz="1600" b="1">
                <a:solidFill>
                  <a:srgbClr val="333333"/>
                </a:solidFill>
                <a:latin typeface="Calibri" panose="020F0502020204030204" pitchFamily="34" charset="0"/>
                <a:cs typeface="Calibri" panose="020F0502020204030204" pitchFamily="34" charset="0"/>
              </a:rPr>
              <a:t>origen para la energía potencial el infinito</a:t>
            </a:r>
            <a:r>
              <a:rPr lang="es-ES" sz="1600">
                <a:solidFill>
                  <a:srgbClr val="333333"/>
                </a:solidFill>
                <a:latin typeface="Calibri" panose="020F0502020204030204" pitchFamily="34" charset="0"/>
                <a:cs typeface="Calibri" panose="020F0502020204030204" pitchFamily="34" charset="0"/>
              </a:rPr>
              <a:t>, de modo que cuando la distancia entre las dos cargas es infinita, la energía potencial entre ambas es nula. Por tanto, la energía potencial de un sistema de dos cargas puntuales </a:t>
            </a:r>
            <a:r>
              <a:rPr lang="es-ES" sz="1600" i="1">
                <a:solidFill>
                  <a:srgbClr val="333333"/>
                </a:solidFill>
                <a:latin typeface="Calibri" panose="020F0502020204030204" pitchFamily="34" charset="0"/>
                <a:cs typeface="Calibri" panose="020F0502020204030204" pitchFamily="34" charset="0"/>
              </a:rPr>
              <a:t>q</a:t>
            </a:r>
            <a:r>
              <a:rPr lang="es-ES" sz="1600" i="1" baseline="-25000">
                <a:solidFill>
                  <a:srgbClr val="333333"/>
                </a:solidFill>
                <a:latin typeface="Calibri" panose="020F0502020204030204" pitchFamily="34" charset="0"/>
                <a:cs typeface="Calibri" panose="020F0502020204030204" pitchFamily="34" charset="0"/>
              </a:rPr>
              <a:t>1</a:t>
            </a:r>
            <a:r>
              <a:rPr lang="es-ES" sz="1600">
                <a:solidFill>
                  <a:srgbClr val="333333"/>
                </a:solidFill>
                <a:latin typeface="Calibri" panose="020F0502020204030204" pitchFamily="34" charset="0"/>
                <a:cs typeface="Calibri" panose="020F0502020204030204" pitchFamily="34" charset="0"/>
              </a:rPr>
              <a:t> y </a:t>
            </a:r>
            <a:r>
              <a:rPr lang="es-ES" sz="1600" i="1">
                <a:solidFill>
                  <a:srgbClr val="333333"/>
                </a:solidFill>
                <a:latin typeface="Calibri" panose="020F0502020204030204" pitchFamily="34" charset="0"/>
                <a:cs typeface="Calibri" panose="020F0502020204030204" pitchFamily="34" charset="0"/>
              </a:rPr>
              <a:t>q</a:t>
            </a:r>
            <a:r>
              <a:rPr lang="es-ES" sz="1600" i="1" baseline="-25000">
                <a:solidFill>
                  <a:srgbClr val="333333"/>
                </a:solidFill>
                <a:latin typeface="Calibri" panose="020F0502020204030204" pitchFamily="34" charset="0"/>
                <a:cs typeface="Calibri" panose="020F0502020204030204" pitchFamily="34" charset="0"/>
              </a:rPr>
              <a:t>2</a:t>
            </a:r>
            <a:r>
              <a:rPr lang="es-ES" sz="1600">
                <a:solidFill>
                  <a:srgbClr val="333333"/>
                </a:solidFill>
                <a:latin typeface="Calibri" panose="020F0502020204030204" pitchFamily="34" charset="0"/>
                <a:cs typeface="Calibri" panose="020F0502020204030204" pitchFamily="34" charset="0"/>
              </a:rPr>
              <a:t> que están separadas una distancia </a:t>
            </a:r>
            <a:r>
              <a:rPr lang="es-ES" sz="1600" i="1">
                <a:solidFill>
                  <a:srgbClr val="333333"/>
                </a:solidFill>
                <a:latin typeface="Calibri" panose="020F0502020204030204" pitchFamily="34" charset="0"/>
                <a:cs typeface="Calibri" panose="020F0502020204030204" pitchFamily="34" charset="0"/>
              </a:rPr>
              <a:t>r</a:t>
            </a:r>
            <a:r>
              <a:rPr lang="es-ES" sz="1600">
                <a:solidFill>
                  <a:srgbClr val="333333"/>
                </a:solidFill>
                <a:latin typeface="Calibri" panose="020F0502020204030204" pitchFamily="34" charset="0"/>
                <a:cs typeface="Calibri" panose="020F0502020204030204" pitchFamily="34" charset="0"/>
              </a:rPr>
              <a:t> es:</a:t>
            </a:r>
            <a:endParaRPr lang="es-ES" sz="1600" b="0" i="0">
              <a:solidFill>
                <a:srgbClr val="333333"/>
              </a:solidFill>
              <a:effectLst/>
              <a:latin typeface="Calibri" panose="020F0502020204030204" pitchFamily="34" charset="0"/>
              <a:cs typeface="Calibri" panose="020F0502020204030204" pitchFamily="34" charset="0"/>
            </a:endParaRPr>
          </a:p>
        </p:txBody>
      </p:sp>
      <p:pic>
        <p:nvPicPr>
          <p:cNvPr id="15" name="Picture 2" descr="http://www2.montes.upm.es/dptos/digfa/cfisica/electro/fuerza_electr_files/energiap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15" y="2070133"/>
            <a:ext cx="1512168" cy="786329"/>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154993" y="3576688"/>
            <a:ext cx="8415808" cy="584775"/>
          </a:xfrm>
          <a:prstGeom prst="rect">
            <a:avLst/>
          </a:prstGeom>
        </p:spPr>
        <p:txBody>
          <a:bodyPr wrap="square">
            <a:spAutoFit/>
          </a:bodyPr>
          <a:lstStyle/>
          <a:p>
            <a:pPr algn="just"/>
            <a:r>
              <a:rPr lang="es-ES" sz="1600">
                <a:solidFill>
                  <a:srgbClr val="333333"/>
                </a:solidFill>
                <a:latin typeface="Calibri" panose="020F0502020204030204" pitchFamily="34" charset="0"/>
                <a:cs typeface="Calibri" panose="020F0502020204030204" pitchFamily="34" charset="0"/>
              </a:rPr>
              <a:t>Si en vez de una carga, tenemos muchas (N cargas puntuales), la energía potencial total se calcula a partir del sumatorio:</a:t>
            </a:r>
          </a:p>
        </p:txBody>
      </p:sp>
      <p:sp>
        <p:nvSpPr>
          <p:cNvPr id="10" name="Rectángulo 9"/>
          <p:cNvSpPr/>
          <p:nvPr/>
        </p:nvSpPr>
        <p:spPr>
          <a:xfrm>
            <a:off x="263952" y="6148587"/>
            <a:ext cx="4572000" cy="584775"/>
          </a:xfrm>
          <a:prstGeom prst="rect">
            <a:avLst/>
          </a:prstGeom>
        </p:spPr>
        <p:txBody>
          <a:bodyPr>
            <a:spAutoFit/>
          </a:bodyPr>
          <a:lstStyle/>
          <a:p>
            <a:pPr algn="just"/>
            <a:r>
              <a:rPr lang="es-ES" sz="1600">
                <a:solidFill>
                  <a:srgbClr val="00B050"/>
                </a:solidFill>
                <a:latin typeface="Calibri" panose="020F0502020204030204" pitchFamily="34" charset="0"/>
                <a:cs typeface="Calibri" panose="020F0502020204030204" pitchFamily="34" charset="0"/>
              </a:rPr>
              <a:t>Una carga de prueba </a:t>
            </a:r>
            <a:r>
              <a:rPr lang="es-ES" sz="1600" i="1">
                <a:solidFill>
                  <a:srgbClr val="00B050"/>
                </a:solidFill>
                <a:latin typeface="Calibri" panose="020F0502020204030204" pitchFamily="34" charset="0"/>
                <a:cs typeface="Calibri" panose="020F0502020204030204" pitchFamily="34" charset="0"/>
              </a:rPr>
              <a:t>q</a:t>
            </a:r>
            <a:r>
              <a:rPr lang="es-ES" sz="1600">
                <a:solidFill>
                  <a:srgbClr val="00B050"/>
                </a:solidFill>
                <a:latin typeface="Calibri" panose="020F0502020204030204" pitchFamily="34" charset="0"/>
                <a:cs typeface="Calibri" panose="020F0502020204030204" pitchFamily="34" charset="0"/>
              </a:rPr>
              <a:t> situada en ese punto tendrá una energía potencial </a:t>
            </a:r>
            <a:r>
              <a:rPr lang="es-ES" sz="1600" i="1">
                <a:solidFill>
                  <a:srgbClr val="00B050"/>
                </a:solidFill>
                <a:latin typeface="Calibri" panose="020F0502020204030204" pitchFamily="34" charset="0"/>
                <a:cs typeface="Calibri" panose="020F0502020204030204" pitchFamily="34" charset="0"/>
              </a:rPr>
              <a:t>U</a:t>
            </a:r>
            <a:r>
              <a:rPr lang="es-ES" sz="1600">
                <a:solidFill>
                  <a:srgbClr val="00B050"/>
                </a:solidFill>
                <a:latin typeface="Calibri" panose="020F0502020204030204" pitchFamily="34" charset="0"/>
                <a:cs typeface="Calibri" panose="020F0502020204030204" pitchFamily="34" charset="0"/>
              </a:rPr>
              <a:t> dada por:</a:t>
            </a:r>
          </a:p>
        </p:txBody>
      </p:sp>
      <p:pic>
        <p:nvPicPr>
          <p:cNvPr id="18" name="Picture 4" descr="http://www2.montes.upm.es/dptos/digfa/cfisica/electro/potencial_files/energiaV.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6288333"/>
            <a:ext cx="1141309" cy="4279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2058620" y="5452833"/>
            <a:ext cx="6608708" cy="523220"/>
          </a:xfrm>
          <a:prstGeom prst="rect">
            <a:avLst/>
          </a:prstGeom>
        </p:spPr>
        <p:txBody>
          <a:bodyPr wrap="square">
            <a:spAutoFit/>
          </a:bodyPr>
          <a:lstStyle/>
          <a:p>
            <a:r>
              <a:rPr lang="es-ES" sz="1400">
                <a:solidFill>
                  <a:srgbClr val="333333"/>
                </a:solidFill>
                <a:latin typeface="Calibri" panose="020F0502020204030204" pitchFamily="34" charset="0"/>
                <a:cs typeface="Calibri" panose="020F0502020204030204" pitchFamily="34" charset="0"/>
              </a:rPr>
              <a:t>El potencial </a:t>
            </a:r>
            <a:r>
              <a:rPr lang="es-ES" sz="1400" b="1">
                <a:solidFill>
                  <a:srgbClr val="333333"/>
                </a:solidFill>
                <a:latin typeface="Calibri" panose="020F0502020204030204" pitchFamily="34" charset="0"/>
                <a:cs typeface="Calibri" panose="020F0502020204030204" pitchFamily="34" charset="0"/>
              </a:rPr>
              <a:t>depende sólo de la carga fuente</a:t>
            </a:r>
            <a:r>
              <a:rPr lang="es-ES" sz="1400">
                <a:solidFill>
                  <a:srgbClr val="333333"/>
                </a:solidFill>
                <a:latin typeface="Calibri" panose="020F0502020204030204" pitchFamily="34" charset="0"/>
                <a:cs typeface="Calibri" panose="020F0502020204030204" pitchFamily="34" charset="0"/>
              </a:rPr>
              <a:t> y sus unidades en el Sistema Internacional son los </a:t>
            </a:r>
            <a:r>
              <a:rPr lang="es-ES" sz="1400">
                <a:solidFill>
                  <a:srgbClr val="FF0000"/>
                </a:solidFill>
                <a:latin typeface="Calibri" panose="020F0502020204030204" pitchFamily="34" charset="0"/>
                <a:cs typeface="Calibri" panose="020F0502020204030204" pitchFamily="34" charset="0"/>
              </a:rPr>
              <a:t>voltios (V)</a:t>
            </a:r>
            <a:r>
              <a:rPr lang="es-ES" sz="1400">
                <a:solidFill>
                  <a:srgbClr val="333333"/>
                </a:solidFill>
                <a:latin typeface="Calibri" panose="020F0502020204030204" pitchFamily="34" charset="0"/>
                <a:cs typeface="Calibri" panose="020F0502020204030204" pitchFamily="34" charset="0"/>
              </a:rPr>
              <a:t>. </a:t>
            </a:r>
            <a:endParaRPr lang="es-E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536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9632" y="120289"/>
            <a:ext cx="5774982" cy="6617421"/>
          </a:xfrm>
          <a:prstGeom prst="rect">
            <a:avLst/>
          </a:prstGeom>
        </p:spPr>
      </p:pic>
      <p:sp>
        <p:nvSpPr>
          <p:cNvPr id="3" name="Rectángulo 2"/>
          <p:cNvSpPr/>
          <p:nvPr/>
        </p:nvSpPr>
        <p:spPr>
          <a:xfrm>
            <a:off x="7164288" y="5887812"/>
            <a:ext cx="1800200" cy="861774"/>
          </a:xfrm>
          <a:prstGeom prst="rect">
            <a:avLst/>
          </a:prstGeom>
        </p:spPr>
        <p:txBody>
          <a:bodyPr wrap="square">
            <a:spAutoFit/>
          </a:bodyPr>
          <a:lstStyle/>
          <a:p>
            <a:r>
              <a:rPr lang="es-ES" sz="1000">
                <a:solidFill>
                  <a:srgbClr val="00B0F0"/>
                </a:solidFill>
                <a:latin typeface="helvetica" panose="020B0604020202020204" pitchFamily="34" charset="0"/>
              </a:rPr>
              <a:t>Página realizada por </a:t>
            </a:r>
            <a:r>
              <a:rPr lang="es-ES" sz="1000">
                <a:solidFill>
                  <a:srgbClr val="00B0F0"/>
                </a:solidFill>
                <a:latin typeface="helvetica" panose="020B0604020202020204" pitchFamily="34" charset="0"/>
                <a:hlinkClick r:id="rId3"/>
              </a:rPr>
              <a:t>Teresa Martín Blas</a:t>
            </a:r>
            <a:r>
              <a:rPr lang="es-ES" sz="1000">
                <a:solidFill>
                  <a:srgbClr val="00B0F0"/>
                </a:solidFill>
                <a:latin typeface="helvetica" panose="020B0604020202020204" pitchFamily="34" charset="0"/>
              </a:rPr>
              <a:t> y </a:t>
            </a:r>
            <a:r>
              <a:rPr lang="es-ES" sz="1000">
                <a:solidFill>
                  <a:srgbClr val="00B0F0"/>
                </a:solidFill>
                <a:latin typeface="helvetica" panose="020B0604020202020204" pitchFamily="34" charset="0"/>
                <a:hlinkClick r:id="rId4"/>
              </a:rPr>
              <a:t>Ana Serrano Fernández</a:t>
            </a:r>
            <a:r>
              <a:rPr lang="es-ES" sz="1000">
                <a:solidFill>
                  <a:srgbClr val="00B0F0"/>
                </a:solidFill>
                <a:latin typeface="helvetica" panose="020B0604020202020204" pitchFamily="34" charset="0"/>
              </a:rPr>
              <a:t> - Universidad Politécnica de Madrid (UPM) - España</a:t>
            </a:r>
            <a:endParaRPr lang="es-ES" sz="1000">
              <a:solidFill>
                <a:srgbClr val="00B0F0"/>
              </a:solidFill>
            </a:endParaRPr>
          </a:p>
        </p:txBody>
      </p:sp>
    </p:spTree>
    <p:extLst>
      <p:ext uri="{BB962C8B-B14F-4D97-AF65-F5344CB8AC3E}">
        <p14:creationId xmlns:p14="http://schemas.microsoft.com/office/powerpoint/2010/main" val="3748493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5536" y="1052736"/>
            <a:ext cx="7972425" cy="4314825"/>
          </a:xfrm>
          <a:prstGeom prst="rect">
            <a:avLst/>
          </a:prstGeom>
        </p:spPr>
      </p:pic>
      <p:sp>
        <p:nvSpPr>
          <p:cNvPr id="3" name="CuadroTexto 2"/>
          <p:cNvSpPr txBox="1"/>
          <p:nvPr/>
        </p:nvSpPr>
        <p:spPr>
          <a:xfrm>
            <a:off x="1043608" y="548680"/>
            <a:ext cx="1347485" cy="369332"/>
          </a:xfrm>
          <a:prstGeom prst="rect">
            <a:avLst/>
          </a:prstGeom>
          <a:noFill/>
        </p:spPr>
        <p:txBody>
          <a:bodyPr wrap="none" rtlCol="0">
            <a:spAutoFit/>
          </a:bodyPr>
          <a:lstStyle/>
          <a:p>
            <a:r>
              <a:rPr lang="es-ES">
                <a:solidFill>
                  <a:schemeClr val="tx1"/>
                </a:solidFill>
              </a:rPr>
              <a:t>Ejemplo T6</a:t>
            </a:r>
          </a:p>
        </p:txBody>
      </p:sp>
      <p:sp>
        <p:nvSpPr>
          <p:cNvPr id="4" name="Rectángulo redondeado 3"/>
          <p:cNvSpPr/>
          <p:nvPr/>
        </p:nvSpPr>
        <p:spPr>
          <a:xfrm>
            <a:off x="604864" y="1052736"/>
            <a:ext cx="438744" cy="3847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40971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476672"/>
            <a:ext cx="8029575" cy="1066800"/>
          </a:xfrm>
          <a:prstGeom prst="rect">
            <a:avLst/>
          </a:prstGeom>
        </p:spPr>
      </p:pic>
      <p:pic>
        <p:nvPicPr>
          <p:cNvPr id="3" name="Imagen 2"/>
          <p:cNvPicPr>
            <a:picLocks noChangeAspect="1"/>
          </p:cNvPicPr>
          <p:nvPr/>
        </p:nvPicPr>
        <p:blipFill>
          <a:blip r:embed="rId3"/>
          <a:stretch>
            <a:fillRect/>
          </a:stretch>
        </p:blipFill>
        <p:spPr>
          <a:xfrm>
            <a:off x="460848" y="1543472"/>
            <a:ext cx="6887506" cy="5314528"/>
          </a:xfrm>
          <a:prstGeom prst="rect">
            <a:avLst/>
          </a:prstGeom>
        </p:spPr>
      </p:pic>
      <p:sp>
        <p:nvSpPr>
          <p:cNvPr id="4" name="CuadroTexto 3"/>
          <p:cNvSpPr txBox="1"/>
          <p:nvPr/>
        </p:nvSpPr>
        <p:spPr>
          <a:xfrm>
            <a:off x="611560" y="57919"/>
            <a:ext cx="1347485" cy="369332"/>
          </a:xfrm>
          <a:prstGeom prst="rect">
            <a:avLst/>
          </a:prstGeom>
          <a:noFill/>
        </p:spPr>
        <p:txBody>
          <a:bodyPr wrap="none" rtlCol="0">
            <a:spAutoFit/>
          </a:bodyPr>
          <a:lstStyle/>
          <a:p>
            <a:r>
              <a:rPr lang="es-ES">
                <a:solidFill>
                  <a:schemeClr val="tx1"/>
                </a:solidFill>
              </a:rPr>
              <a:t>Ejemplo T7</a:t>
            </a:r>
          </a:p>
        </p:txBody>
      </p:sp>
      <p:sp>
        <p:nvSpPr>
          <p:cNvPr id="5" name="Rectángulo redondeado 4"/>
          <p:cNvSpPr/>
          <p:nvPr/>
        </p:nvSpPr>
        <p:spPr>
          <a:xfrm>
            <a:off x="460848" y="451961"/>
            <a:ext cx="438744" cy="3847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3808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5576" y="-27384"/>
            <a:ext cx="6424378" cy="5400600"/>
          </a:xfrm>
          <a:prstGeom prst="rect">
            <a:avLst/>
          </a:prstGeom>
        </p:spPr>
      </p:pic>
      <p:pic>
        <p:nvPicPr>
          <p:cNvPr id="3" name="Imagen 2"/>
          <p:cNvPicPr>
            <a:picLocks noChangeAspect="1"/>
          </p:cNvPicPr>
          <p:nvPr/>
        </p:nvPicPr>
        <p:blipFill>
          <a:blip r:embed="rId3"/>
          <a:stretch>
            <a:fillRect/>
          </a:stretch>
        </p:blipFill>
        <p:spPr>
          <a:xfrm>
            <a:off x="1015437" y="5310929"/>
            <a:ext cx="5904656" cy="1547071"/>
          </a:xfrm>
          <a:prstGeom prst="rect">
            <a:avLst/>
          </a:prstGeom>
        </p:spPr>
      </p:pic>
    </p:spTree>
    <p:extLst>
      <p:ext uri="{BB962C8B-B14F-4D97-AF65-F5344CB8AC3E}">
        <p14:creationId xmlns:p14="http://schemas.microsoft.com/office/powerpoint/2010/main" val="3175297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116632"/>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buClrTx/>
              <a:buSzTx/>
              <a:buFontTx/>
            </a:pPr>
            <a:r>
              <a:rPr lang="es-ES" kern="0"/>
              <a:t>Ejercicios propuestos</a:t>
            </a:r>
          </a:p>
        </p:txBody>
      </p:sp>
      <p:sp>
        <p:nvSpPr>
          <p:cNvPr id="3" name="Rectángulo 2"/>
          <p:cNvSpPr/>
          <p:nvPr/>
        </p:nvSpPr>
        <p:spPr>
          <a:xfrm>
            <a:off x="457200" y="980728"/>
            <a:ext cx="8503673" cy="1200329"/>
          </a:xfrm>
          <a:prstGeom prst="rect">
            <a:avLst/>
          </a:prstGeom>
        </p:spPr>
        <p:txBody>
          <a:bodyPr wrap="square">
            <a:spAutoFit/>
          </a:bodyPr>
          <a:lstStyle/>
          <a:p>
            <a:r>
              <a:rPr lang="es-ES">
                <a:solidFill>
                  <a:schemeClr val="tx1"/>
                </a:solidFill>
              </a:rPr>
              <a:t>2.7) Dos cargas puntuales fijas, de valores Q1 = 25 </a:t>
            </a:r>
            <a:r>
              <a:rPr lang="es-ES" err="1">
                <a:solidFill>
                  <a:schemeClr val="tx1"/>
                </a:solidFill>
              </a:rPr>
              <a:t>nC</a:t>
            </a:r>
            <a:r>
              <a:rPr lang="es-ES">
                <a:solidFill>
                  <a:schemeClr val="tx1"/>
                </a:solidFill>
              </a:rPr>
              <a:t> y Q2 = –10 </a:t>
            </a:r>
            <a:r>
              <a:rPr lang="es-ES" err="1">
                <a:solidFill>
                  <a:schemeClr val="tx1"/>
                </a:solidFill>
              </a:rPr>
              <a:t>nC</a:t>
            </a:r>
            <a:r>
              <a:rPr lang="es-ES">
                <a:solidFill>
                  <a:schemeClr val="tx1"/>
                </a:solidFill>
              </a:rPr>
              <a:t>, se encuentran a una distancia a = 10 cm. Calcule   a) El campo eléctrico (módulo y orientación) en los puntos A y B de la figura adjunta. b) El trabajo mínimo que sería necesario efectuar para separar las cargas otros diez centímetros.</a:t>
            </a:r>
          </a:p>
        </p:txBody>
      </p:sp>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2972283" y="1988840"/>
            <a:ext cx="3199433" cy="2257577"/>
          </a:xfrm>
          <a:prstGeom prst="rect">
            <a:avLst/>
          </a:prstGeom>
        </p:spPr>
      </p:pic>
      <p:sp>
        <p:nvSpPr>
          <p:cNvPr id="6" name="Rectángulo 5"/>
          <p:cNvSpPr/>
          <p:nvPr/>
        </p:nvSpPr>
        <p:spPr>
          <a:xfrm>
            <a:off x="457199" y="4418470"/>
            <a:ext cx="8503673" cy="2308324"/>
          </a:xfrm>
          <a:prstGeom prst="rect">
            <a:avLst/>
          </a:prstGeom>
        </p:spPr>
        <p:txBody>
          <a:bodyPr wrap="square">
            <a:spAutoFit/>
          </a:bodyPr>
          <a:lstStyle/>
          <a:p>
            <a:r>
              <a:rPr lang="es-ES" altLang="es-ES">
                <a:solidFill>
                  <a:schemeClr val="tx1"/>
                </a:solidFill>
              </a:rPr>
              <a:t>2.8) Se tienen dos cargas puntuales: q1 = 3 </a:t>
            </a:r>
            <a:r>
              <a:rPr lang="es-ES" altLang="es-ES" err="1">
                <a:solidFill>
                  <a:schemeClr val="tx1"/>
                </a:solidFill>
              </a:rPr>
              <a:t>nC</a:t>
            </a:r>
            <a:r>
              <a:rPr lang="es-ES" altLang="es-ES">
                <a:solidFill>
                  <a:schemeClr val="tx1"/>
                </a:solidFill>
              </a:rPr>
              <a:t> en el punto de coordenadas (0, 2) y q2 = - 8 </a:t>
            </a:r>
            <a:r>
              <a:rPr lang="es-ES" altLang="es-ES" err="1">
                <a:solidFill>
                  <a:schemeClr val="tx1"/>
                </a:solidFill>
              </a:rPr>
              <a:t>nC</a:t>
            </a:r>
            <a:r>
              <a:rPr lang="es-ES" altLang="es-ES">
                <a:solidFill>
                  <a:schemeClr val="tx1"/>
                </a:solidFill>
              </a:rPr>
              <a:t> en el punto de coordenadas (0, - 4) (en metros). K = 9 10</a:t>
            </a:r>
            <a:r>
              <a:rPr lang="es-ES" altLang="es-ES" baseline="30000">
                <a:solidFill>
                  <a:schemeClr val="tx1"/>
                </a:solidFill>
              </a:rPr>
              <a:t>9</a:t>
            </a:r>
            <a:r>
              <a:rPr lang="es-ES" altLang="es-ES">
                <a:solidFill>
                  <a:schemeClr val="tx1"/>
                </a:solidFill>
              </a:rPr>
              <a:t> Nm</a:t>
            </a:r>
            <a:r>
              <a:rPr lang="es-ES" altLang="es-ES" baseline="30000">
                <a:solidFill>
                  <a:schemeClr val="tx1"/>
                </a:solidFill>
              </a:rPr>
              <a:t>2</a:t>
            </a:r>
            <a:r>
              <a:rPr lang="es-ES" altLang="es-ES">
                <a:solidFill>
                  <a:schemeClr val="tx1"/>
                </a:solidFill>
              </a:rPr>
              <a:t>/C</a:t>
            </a:r>
            <a:r>
              <a:rPr lang="es-ES" altLang="es-ES" baseline="30000">
                <a:solidFill>
                  <a:schemeClr val="tx1"/>
                </a:solidFill>
              </a:rPr>
              <a:t>2</a:t>
            </a:r>
          </a:p>
          <a:p>
            <a:endParaRPr lang="es-ES" altLang="es-ES">
              <a:solidFill>
                <a:schemeClr val="tx1"/>
              </a:solidFill>
            </a:endParaRPr>
          </a:p>
          <a:p>
            <a:r>
              <a:rPr lang="es-ES" altLang="es-ES">
                <a:solidFill>
                  <a:schemeClr val="tx1"/>
                </a:solidFill>
              </a:rPr>
              <a:t>a) Hacer un esquema de las cargas y calcular el campo eléctrico en el punto de coordenadas (0, 0). </a:t>
            </a:r>
          </a:p>
          <a:p>
            <a:r>
              <a:rPr lang="es-ES" altLang="es-ES">
                <a:solidFill>
                  <a:schemeClr val="tx1"/>
                </a:solidFill>
              </a:rPr>
              <a:t>b) Calcular el campo eléctrico en el punto de coordenadas (0, 5). </a:t>
            </a:r>
          </a:p>
          <a:p>
            <a:r>
              <a:rPr lang="es-ES" altLang="es-ES">
                <a:solidFill>
                  <a:schemeClr val="tx1"/>
                </a:solidFill>
              </a:rPr>
              <a:t>c) Calcular el potencial eléctrico en el punto (0, 0) y en el (0, 5). </a:t>
            </a:r>
          </a:p>
          <a:p>
            <a:endParaRPr lang="es-ES" altLang="es-ES">
              <a:solidFill>
                <a:schemeClr val="tx1"/>
              </a:solidFill>
            </a:endParaRPr>
          </a:p>
        </p:txBody>
      </p:sp>
      <p:sp>
        <p:nvSpPr>
          <p:cNvPr id="7" name="Rectangle 2"/>
          <p:cNvSpPr>
            <a:spLocks noChangeArrowheads="1"/>
          </p:cNvSpPr>
          <p:nvPr/>
        </p:nvSpPr>
        <p:spPr bwMode="auto">
          <a:xfrm>
            <a:off x="6171716" y="2138702"/>
            <a:ext cx="144289" cy="276999"/>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283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0570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575556" y="2105561"/>
            <a:ext cx="7992888" cy="1938992"/>
          </a:xfrm>
          <a:prstGeom prst="rect">
            <a:avLst/>
          </a:prstGeom>
          <a:noFill/>
        </p:spPr>
        <p:txBody>
          <a:bodyPr wrap="square" rtlCol="0">
            <a:spAutoFit/>
          </a:bodyPr>
          <a:lstStyle/>
          <a:p>
            <a:pPr algn="ctr"/>
            <a:r>
              <a:rPr lang="en-US" sz="4000">
                <a:solidFill>
                  <a:schemeClr val="tx1"/>
                </a:solidFill>
              </a:rPr>
              <a:t>2.5- MOVIMIENTO DE CARGAS EN PRESENCIA DE UN CAMPO ELÉCTRICO</a:t>
            </a:r>
            <a:endParaRPr lang="en-US" sz="4000" b="1" i="1">
              <a:solidFill>
                <a:schemeClr val="tx1"/>
              </a:solidFill>
            </a:endParaRPr>
          </a:p>
        </p:txBody>
      </p:sp>
    </p:spTree>
    <p:extLst>
      <p:ext uri="{BB962C8B-B14F-4D97-AF65-F5344CB8AC3E}">
        <p14:creationId xmlns:p14="http://schemas.microsoft.com/office/powerpoint/2010/main" val="34275398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46931" y="1406381"/>
            <a:ext cx="8477250"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s-ES" sz="2400" b="0" i="0" u="none" strike="noStrike" kern="1200" cap="none" spc="0" normalizeH="0" baseline="0" noProof="0">
                <a:ln>
                  <a:noFill/>
                </a:ln>
                <a:solidFill>
                  <a:srgbClr val="000000"/>
                </a:solidFill>
                <a:effectLst/>
                <a:uLnTx/>
                <a:uFillTx/>
                <a:latin typeface="Calibri"/>
                <a:cs typeface="Arial" charset="0"/>
              </a:rPr>
              <a:t>Un característica</a:t>
            </a:r>
            <a:r>
              <a:rPr kumimoji="0" lang="es-ES" sz="2400" b="0" i="0" u="none" strike="noStrike" kern="1200" cap="none" spc="0" normalizeH="0" noProof="0">
                <a:ln>
                  <a:noFill/>
                </a:ln>
                <a:solidFill>
                  <a:srgbClr val="000000"/>
                </a:solidFill>
                <a:effectLst/>
                <a:uLnTx/>
                <a:uFillTx/>
                <a:latin typeface="Calibri"/>
                <a:cs typeface="Arial" charset="0"/>
              </a:rPr>
              <a:t> importante es que todas las fuerzas que están </a:t>
            </a:r>
            <a:r>
              <a:rPr lang="es-ES" sz="2400">
                <a:solidFill>
                  <a:srgbClr val="000000"/>
                </a:solidFill>
                <a:latin typeface="Calibri"/>
                <a:cs typeface="Arial" charset="0"/>
              </a:rPr>
              <a:t>presentes en la naturaleza a</a:t>
            </a:r>
            <a:r>
              <a:rPr kumimoji="0" lang="es-ES" sz="2400" b="0" i="0" u="none" strike="noStrike" kern="1200" cap="none" spc="0" normalizeH="0" baseline="0" noProof="0" err="1">
                <a:ln>
                  <a:noFill/>
                </a:ln>
                <a:solidFill>
                  <a:srgbClr val="000000"/>
                </a:solidFill>
                <a:effectLst/>
                <a:uLnTx/>
                <a:uFillTx/>
                <a:latin typeface="Calibri"/>
                <a:cs typeface="Arial" charset="0"/>
              </a:rPr>
              <a:t>ctúan</a:t>
            </a:r>
            <a:r>
              <a:rPr kumimoji="0" lang="es-ES" sz="2400" b="0" i="0" u="none" strike="noStrike" kern="1200" cap="none" spc="0" normalizeH="0" baseline="0" noProof="0">
                <a:ln>
                  <a:noFill/>
                </a:ln>
                <a:solidFill>
                  <a:srgbClr val="000000"/>
                </a:solidFill>
                <a:effectLst/>
                <a:uLnTx/>
                <a:uFillTx/>
                <a:latin typeface="Calibri"/>
                <a:cs typeface="Arial" charset="0"/>
              </a:rPr>
              <a:t> entre partículas separadas en el espacio: </a:t>
            </a:r>
            <a:r>
              <a:rPr kumimoji="0" lang="es-ES" sz="2400" b="1" i="0" u="sng" strike="noStrike" kern="1200" cap="none" spc="0" normalizeH="0" baseline="0" noProof="0">
                <a:ln>
                  <a:noFill/>
                </a:ln>
                <a:solidFill>
                  <a:srgbClr val="AAE2CA">
                    <a:lumMod val="50000"/>
                  </a:srgbClr>
                </a:solidFill>
                <a:effectLst/>
                <a:uLnTx/>
                <a:uFillTx/>
                <a:latin typeface="Calibri"/>
                <a:cs typeface="Arial" charset="0"/>
              </a:rPr>
              <a:t>ACCIÓN A DISTANCIA</a:t>
            </a: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lang="es-ES" sz="2400" b="1" u="sng">
              <a:solidFill>
                <a:srgbClr val="AAE2CA">
                  <a:lumMod val="50000"/>
                </a:srgbClr>
              </a:solidFill>
              <a:latin typeface="Calibri"/>
              <a:cs typeface="Arial" charset="0"/>
            </a:endParaRP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s-ES" sz="2400" b="1" i="0" u="sng" strike="noStrike" kern="1200" cap="none" spc="0" normalizeH="0" baseline="0" noProof="0">
                <a:ln>
                  <a:noFill/>
                </a:ln>
                <a:solidFill>
                  <a:srgbClr val="AAE2CA">
                    <a:lumMod val="50000"/>
                  </a:srgbClr>
                </a:solidFill>
                <a:effectLst/>
                <a:uLnTx/>
                <a:uFillTx/>
                <a:latin typeface="Calibri"/>
                <a:cs typeface="Arial" charset="0"/>
              </a:rPr>
              <a:t>El</a:t>
            </a:r>
            <a:r>
              <a:rPr kumimoji="0" lang="es-ES" sz="2400" b="1" i="0" u="sng" strike="noStrike" kern="1200" cap="none" spc="0" normalizeH="0" noProof="0">
                <a:ln>
                  <a:noFill/>
                </a:ln>
                <a:solidFill>
                  <a:srgbClr val="AAE2CA">
                    <a:lumMod val="50000"/>
                  </a:srgbClr>
                </a:solidFill>
                <a:effectLst/>
                <a:uLnTx/>
                <a:uFillTx/>
                <a:latin typeface="Calibri"/>
                <a:cs typeface="Arial" charset="0"/>
              </a:rPr>
              <a:t> alcance es muy grande tanto en la fuerza gravitatoria (obviamente, pensad en los objetos planetarios) como en la electromagnética.</a:t>
            </a: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lang="es-ES" sz="2400" b="1" u="sng" baseline="0">
              <a:solidFill>
                <a:srgbClr val="AAE2CA">
                  <a:lumMod val="50000"/>
                </a:srgbClr>
              </a:solidFill>
              <a:latin typeface="Calibri"/>
              <a:cs typeface="Arial" charset="0"/>
            </a:endParaRP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s-ES" sz="2400" i="0" strike="noStrike" kern="1200" cap="none" spc="0" normalizeH="0" noProof="0">
                <a:ln>
                  <a:noFill/>
                </a:ln>
                <a:solidFill>
                  <a:srgbClr val="AAE2CA">
                    <a:lumMod val="50000"/>
                  </a:srgbClr>
                </a:solidFill>
                <a:effectLst/>
                <a:uLnTx/>
                <a:uFillTx/>
                <a:latin typeface="Calibri"/>
                <a:cs typeface="Arial" charset="0"/>
              </a:rPr>
              <a:t>Por tanto hemos visto que es la </a:t>
            </a:r>
            <a:r>
              <a:rPr kumimoji="0" lang="es-ES" sz="2400" i="0" strike="noStrike" kern="1200" cap="none" spc="0" normalizeH="0" noProof="0">
                <a:ln>
                  <a:noFill/>
                </a:ln>
                <a:solidFill>
                  <a:srgbClr val="FF0000"/>
                </a:solidFill>
                <a:effectLst/>
                <a:uLnTx/>
                <a:uFillTx/>
                <a:latin typeface="Calibri"/>
                <a:cs typeface="Arial" charset="0"/>
              </a:rPr>
              <a:t>fuerza electromagnética </a:t>
            </a:r>
            <a:r>
              <a:rPr kumimoji="0" lang="es-ES" sz="2400" i="0" strike="noStrike" kern="1200" cap="none" spc="0" normalizeH="0" noProof="0">
                <a:ln>
                  <a:noFill/>
                </a:ln>
                <a:solidFill>
                  <a:srgbClr val="AAE2CA">
                    <a:lumMod val="50000"/>
                  </a:srgbClr>
                </a:solidFill>
                <a:effectLst/>
                <a:uLnTx/>
                <a:uFillTx/>
                <a:latin typeface="Calibri"/>
                <a:cs typeface="Arial" charset="0"/>
              </a:rPr>
              <a:t>es </a:t>
            </a:r>
            <a:r>
              <a:rPr kumimoji="0" lang="es-ES" sz="2400" i="0" strike="noStrike" kern="1200" cap="none" spc="0" normalizeH="0" noProof="0">
                <a:ln>
                  <a:noFill/>
                </a:ln>
                <a:solidFill>
                  <a:srgbClr val="FF0000"/>
                </a:solidFill>
                <a:effectLst/>
                <a:uLnTx/>
                <a:uFillTx/>
                <a:latin typeface="Calibri"/>
                <a:cs typeface="Arial" charset="0"/>
              </a:rPr>
              <a:t>mucho más intensa que la gravitatoria </a:t>
            </a:r>
            <a:r>
              <a:rPr kumimoji="0" lang="es-ES" sz="2400" i="0" strike="noStrike" kern="1200" cap="none" spc="0" normalizeH="0" noProof="0">
                <a:ln>
                  <a:noFill/>
                </a:ln>
                <a:solidFill>
                  <a:srgbClr val="AAE2CA">
                    <a:lumMod val="50000"/>
                  </a:srgbClr>
                </a:solidFill>
                <a:effectLst/>
                <a:uLnTx/>
                <a:uFillTx/>
                <a:latin typeface="Calibri"/>
                <a:cs typeface="Arial" charset="0"/>
              </a:rPr>
              <a:t>y con mucho alcance también. </a:t>
            </a: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lang="es-ES" sz="2400" baseline="0">
              <a:solidFill>
                <a:srgbClr val="AAE2CA">
                  <a:lumMod val="50000"/>
                </a:srgbClr>
              </a:solidFill>
              <a:latin typeface="Calibri"/>
              <a:cs typeface="Arial" charset="0"/>
            </a:endParaRP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s-ES" sz="2400" i="0" strike="noStrike" kern="1200" cap="none" spc="0" normalizeH="0" noProof="0">
                <a:ln>
                  <a:noFill/>
                </a:ln>
                <a:solidFill>
                  <a:srgbClr val="AAE2CA">
                    <a:lumMod val="50000"/>
                  </a:srgbClr>
                </a:solidFill>
                <a:effectLst/>
                <a:uLnTx/>
                <a:uFillTx/>
                <a:latin typeface="Calibri"/>
                <a:cs typeface="Arial" charset="0"/>
              </a:rPr>
              <a:t>Para entender esto de la acción a distancia se introduce el concepto de </a:t>
            </a:r>
            <a:r>
              <a:rPr lang="es-ES" sz="2400" baseline="0">
                <a:solidFill>
                  <a:srgbClr val="FF0000"/>
                </a:solidFill>
                <a:latin typeface="Calibri"/>
                <a:cs typeface="Arial" charset="0"/>
              </a:rPr>
              <a:t>CAMPO</a:t>
            </a:r>
            <a:r>
              <a:rPr lang="es-ES" sz="2400">
                <a:solidFill>
                  <a:srgbClr val="FF0000"/>
                </a:solidFill>
                <a:latin typeface="Calibri"/>
                <a:cs typeface="Arial" charset="0"/>
              </a:rPr>
              <a:t> </a:t>
            </a:r>
            <a:r>
              <a:rPr lang="es-ES" sz="2400">
                <a:solidFill>
                  <a:srgbClr val="AAE2CA">
                    <a:lumMod val="50000"/>
                  </a:srgbClr>
                </a:solidFill>
                <a:latin typeface="Calibri"/>
                <a:cs typeface="Arial" charset="0"/>
              </a:rPr>
              <a:t> que veremos más adelante</a:t>
            </a:r>
            <a:endParaRPr kumimoji="0" lang="es-ES" sz="2400" b="0" i="0" u="none" strike="noStrike" kern="1200" cap="none" spc="0" normalizeH="0" baseline="0" noProof="0">
              <a:ln>
                <a:noFill/>
              </a:ln>
              <a:solidFill>
                <a:srgbClr val="000000">
                  <a:lumMod val="75000"/>
                </a:srgbClr>
              </a:solidFill>
              <a:effectLst/>
              <a:uLnTx/>
              <a:uFillTx/>
              <a:latin typeface="Calibri"/>
              <a:cs typeface="Arial" charset="0"/>
            </a:endParaRPr>
          </a:p>
          <a:p>
            <a:pPr marL="0" marR="0" lvl="0" indent="0" algn="l" defTabSz="457200" rtl="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lang="es-ES" sz="2400">
              <a:solidFill>
                <a:srgbClr val="000000">
                  <a:lumMod val="75000"/>
                </a:srgbClr>
              </a:solidFill>
              <a:latin typeface="Calibri"/>
              <a:cs typeface="Arial" charset="0"/>
            </a:endParaRPr>
          </a:p>
        </p:txBody>
      </p:sp>
      <p:sp>
        <p:nvSpPr>
          <p:cNvPr id="10" name="Título 1"/>
          <p:cNvSpPr>
            <a:spLocks noGrp="1"/>
          </p:cNvSpPr>
          <p:nvPr>
            <p:ph type="title"/>
          </p:nvPr>
        </p:nvSpPr>
        <p:spPr>
          <a:xfrm>
            <a:off x="457200" y="128588"/>
            <a:ext cx="8224838" cy="1433512"/>
          </a:xfrm>
        </p:spPr>
        <p:txBody>
          <a:bodyPr/>
          <a:lstStyle/>
          <a:p>
            <a:r>
              <a:rPr lang="es-ES" i="1">
                <a:solidFill>
                  <a:srgbClr val="00B050"/>
                </a:solidFill>
              </a:rPr>
              <a:t>Gravedad vs Electromagnetismo</a:t>
            </a:r>
          </a:p>
        </p:txBody>
      </p:sp>
    </p:spTree>
    <p:extLst>
      <p:ext uri="{BB962C8B-B14F-4D97-AF65-F5344CB8AC3E}">
        <p14:creationId xmlns:p14="http://schemas.microsoft.com/office/powerpoint/2010/main" val="1268727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7" name="Object 3"/>
          <p:cNvGraphicFramePr>
            <a:graphicFrameLocks noChangeAspect="1"/>
          </p:cNvGraphicFramePr>
          <p:nvPr>
            <p:extLst>
              <p:ext uri="{D42A27DB-BD31-4B8C-83A1-F6EECF244321}">
                <p14:modId xmlns:p14="http://schemas.microsoft.com/office/powerpoint/2010/main" val="380614586"/>
              </p:ext>
            </p:extLst>
          </p:nvPr>
        </p:nvGraphicFramePr>
        <p:xfrm>
          <a:off x="2904127" y="4222653"/>
          <a:ext cx="3424237" cy="1519238"/>
        </p:xfrm>
        <a:graphic>
          <a:graphicData uri="http://schemas.openxmlformats.org/presentationml/2006/ole">
            <mc:AlternateContent xmlns:mc="http://schemas.openxmlformats.org/markup-compatibility/2006">
              <mc:Choice xmlns:v="urn:schemas-microsoft-com:vml" Requires="v">
                <p:oleObj name="OpenOffice.org" r:id="rId3" imgW="1076760" imgH="384840" progId="opendocument.MathDocument.1">
                  <p:embed/>
                </p:oleObj>
              </mc:Choice>
              <mc:Fallback>
                <p:oleObj name="OpenOffice.org" r:id="rId3" imgW="1076760" imgH="384840" progId="opendocument.MathDocument.1">
                  <p:embed/>
                  <p:pic>
                    <p:nvPicPr>
                      <p:cNvPr id="1853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127" y="4222653"/>
                        <a:ext cx="3424237" cy="1519238"/>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7" name="Text Box 1"/>
          <p:cNvSpPr txBox="1">
            <a:spLocks noChangeArrowheads="1"/>
          </p:cNvSpPr>
          <p:nvPr/>
        </p:nvSpPr>
        <p:spPr bwMode="auto">
          <a:xfrm>
            <a:off x="140492" y="1820570"/>
            <a:ext cx="8859999" cy="227972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chemeClr val="tx1"/>
                </a:solidFill>
              </a:rPr>
              <a:t> </a:t>
            </a:r>
            <a:r>
              <a:rPr lang="es-ES" sz="2200" b="1" i="1">
                <a:solidFill>
                  <a:schemeClr val="tx1"/>
                </a:solidFill>
              </a:rPr>
              <a:t>Newton:</a:t>
            </a:r>
            <a:r>
              <a:rPr lang="es-ES" sz="2200">
                <a:solidFill>
                  <a:schemeClr val="tx1"/>
                </a:solidFill>
              </a:rPr>
              <a:t> la </a:t>
            </a:r>
            <a:r>
              <a:rPr lang="es-ES" sz="2200" b="1" i="1">
                <a:solidFill>
                  <a:schemeClr val="tx1"/>
                </a:solidFill>
              </a:rPr>
              <a:t>Fuerza</a:t>
            </a:r>
            <a:r>
              <a:rPr lang="es-ES" sz="2200">
                <a:solidFill>
                  <a:schemeClr val="tx1"/>
                </a:solidFill>
              </a:rPr>
              <a:t>  </a:t>
            </a:r>
            <a:r>
              <a:rPr lang="es-ES" sz="2200" b="1">
                <a:solidFill>
                  <a:schemeClr val="tx1"/>
                </a:solidFill>
              </a:rPr>
              <a:t>F </a:t>
            </a:r>
            <a:r>
              <a:rPr lang="es-ES" sz="2200">
                <a:solidFill>
                  <a:schemeClr val="tx1"/>
                </a:solidFill>
              </a:rPr>
              <a:t>produce una </a:t>
            </a:r>
            <a:r>
              <a:rPr lang="es-ES" sz="2200" i="1">
                <a:solidFill>
                  <a:schemeClr val="tx1"/>
                </a:solidFill>
              </a:rPr>
              <a:t>aceleración </a:t>
            </a:r>
            <a:r>
              <a:rPr lang="es-ES" sz="2200" b="1" i="1">
                <a:solidFill>
                  <a:schemeClr val="tx1"/>
                </a:solidFill>
              </a:rPr>
              <a:t>a</a:t>
            </a:r>
            <a:r>
              <a:rPr lang="es-ES" sz="2200">
                <a:solidFill>
                  <a:schemeClr val="tx1"/>
                </a:solidFill>
              </a:rPr>
              <a:t> </a:t>
            </a:r>
            <a:r>
              <a:rPr lang="es-ES" sz="2400">
                <a:solidFill>
                  <a:schemeClr val="tx1"/>
                </a:solidFill>
              </a:rPr>
              <a:t>: </a:t>
            </a:r>
            <a:r>
              <a:rPr lang="es-ES" sz="2400" b="1" i="1">
                <a:solidFill>
                  <a:schemeClr val="tx1"/>
                </a:solidFill>
              </a:rPr>
              <a:t>F </a:t>
            </a:r>
            <a:r>
              <a:rPr lang="es-ES" sz="2400" i="1">
                <a:solidFill>
                  <a:schemeClr val="tx1"/>
                </a:solidFill>
              </a:rPr>
              <a:t>=  </a:t>
            </a:r>
            <a:r>
              <a:rPr lang="es-ES" sz="2400" i="1" err="1">
                <a:solidFill>
                  <a:schemeClr val="tx1"/>
                </a:solidFill>
              </a:rPr>
              <a:t>m·</a:t>
            </a:r>
            <a:r>
              <a:rPr lang="es-ES" sz="2400" b="1" i="1" err="1">
                <a:solidFill>
                  <a:schemeClr val="tx1"/>
                </a:solidFill>
              </a:rPr>
              <a:t>a</a:t>
            </a:r>
            <a:endParaRPr lang="es-ES" sz="2200">
              <a:solidFill>
                <a:schemeClr val="tx1"/>
              </a:solidFill>
            </a:endParaRPr>
          </a:p>
          <a:p>
            <a:pPr marL="0" lvl="7" defTabSz="457200" fontAlgn="base">
              <a:spcBef>
                <a:spcPct val="0"/>
              </a:spcBef>
              <a:spcAft>
                <a:spcPct val="0"/>
              </a:spcAft>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chemeClr val="tx1"/>
                </a:solidFill>
              </a:rPr>
              <a:t> Si además tenemos un campo </a:t>
            </a:r>
            <a:r>
              <a:rPr lang="es-ES" sz="2200" b="1" i="1">
                <a:solidFill>
                  <a:schemeClr val="tx1"/>
                </a:solidFill>
              </a:rPr>
              <a:t>E</a:t>
            </a:r>
            <a:r>
              <a:rPr lang="es-ES" sz="2200">
                <a:solidFill>
                  <a:schemeClr val="tx1"/>
                </a:solidFill>
              </a:rPr>
              <a:t>  se ejerce </a:t>
            </a:r>
            <a:r>
              <a:rPr lang="es-ES" sz="2200" b="1" i="1">
                <a:solidFill>
                  <a:schemeClr val="tx1"/>
                </a:solidFill>
              </a:rPr>
              <a:t>F</a:t>
            </a:r>
            <a:r>
              <a:rPr lang="es-ES" sz="2200">
                <a:solidFill>
                  <a:schemeClr val="tx1"/>
                </a:solidFill>
              </a:rPr>
              <a:t> sobre carga </a:t>
            </a:r>
            <a:r>
              <a:rPr lang="es-ES" sz="2200" i="1">
                <a:solidFill>
                  <a:schemeClr val="tx1"/>
                </a:solidFill>
              </a:rPr>
              <a:t>q</a:t>
            </a:r>
            <a:r>
              <a:rPr lang="es-ES" sz="2200">
                <a:solidFill>
                  <a:schemeClr val="tx1"/>
                </a:solidFill>
              </a:rPr>
              <a:t> </a:t>
            </a:r>
          </a:p>
          <a:p>
            <a:pPr marL="0" lvl="7"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b="1" i="1">
                <a:solidFill>
                  <a:schemeClr val="tx1"/>
                </a:solidFill>
              </a:rPr>
              <a:t>F</a:t>
            </a:r>
            <a:r>
              <a:rPr lang="es-ES" sz="2400" i="1">
                <a:solidFill>
                  <a:schemeClr val="tx1"/>
                </a:solidFill>
              </a:rPr>
              <a:t>  =</a:t>
            </a:r>
            <a:r>
              <a:rPr lang="es-ES" sz="2400" i="1" err="1">
                <a:solidFill>
                  <a:schemeClr val="tx1"/>
                </a:solidFill>
              </a:rPr>
              <a:t>q·</a:t>
            </a:r>
            <a:r>
              <a:rPr lang="es-ES" sz="2400" b="1" i="1" err="1">
                <a:solidFill>
                  <a:schemeClr val="tx1"/>
                </a:solidFill>
              </a:rPr>
              <a:t>E</a:t>
            </a:r>
            <a:endParaRPr lang="es-ES" sz="2400" b="1" i="1">
              <a:solidFill>
                <a:schemeClr val="tx1"/>
              </a:solidFill>
            </a:endParaRPr>
          </a:p>
          <a:p>
            <a:pPr marL="0" lvl="7" defTabSz="457200" fontAlgn="base">
              <a:spcBef>
                <a:spcPct val="0"/>
              </a:spcBef>
              <a:spcAft>
                <a:spcPct val="0"/>
              </a:spcAft>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b="1" i="1">
                <a:solidFill>
                  <a:schemeClr val="tx1"/>
                </a:solidFill>
              </a:rPr>
              <a:t> </a:t>
            </a:r>
            <a:r>
              <a:rPr lang="es-ES" sz="2400" i="1">
                <a:solidFill>
                  <a:schemeClr val="tx1"/>
                </a:solidFill>
              </a:rPr>
              <a:t>Por tanto, </a:t>
            </a:r>
            <a:r>
              <a:rPr lang="es-ES" sz="2400">
                <a:solidFill>
                  <a:schemeClr val="tx1"/>
                </a:solidFill>
              </a:rPr>
              <a:t>combinando ambas ecuaciones podemos despejar la aceleración que sufre una carga en presencia de un campo eléctrico</a:t>
            </a:r>
            <a:endParaRPr lang="es-ES" sz="2200">
              <a:solidFill>
                <a:schemeClr val="tx1"/>
              </a:solidFill>
            </a:endParaRPr>
          </a:p>
        </p:txBody>
      </p:sp>
      <p:sp>
        <p:nvSpPr>
          <p:cNvPr id="2" name="CuadroTexto 1"/>
          <p:cNvSpPr txBox="1"/>
          <p:nvPr/>
        </p:nvSpPr>
        <p:spPr>
          <a:xfrm>
            <a:off x="143508" y="779843"/>
            <a:ext cx="8856984" cy="830997"/>
          </a:xfrm>
          <a:prstGeom prst="rect">
            <a:avLst/>
          </a:prstGeom>
          <a:noFill/>
        </p:spPr>
        <p:txBody>
          <a:bodyPr wrap="square" rtlCol="0">
            <a:spAutoFit/>
          </a:bodyPr>
          <a:lstStyle/>
          <a:p>
            <a:r>
              <a:rPr lang="es-ES" sz="2400">
                <a:solidFill>
                  <a:schemeClr val="tx1"/>
                </a:solidFill>
              </a:rPr>
              <a:t>Ahora vamos a aplicar lo que hemos aprendido combinando la 2ª Ley de Newton con la Ley de Coulomb</a:t>
            </a:r>
          </a:p>
        </p:txBody>
      </p:sp>
      <p:sp>
        <p:nvSpPr>
          <p:cNvPr id="8" name="Text Box 4"/>
          <p:cNvSpPr txBox="1">
            <a:spLocks noChangeArrowheads="1"/>
          </p:cNvSpPr>
          <p:nvPr/>
        </p:nvSpPr>
        <p:spPr bwMode="auto">
          <a:xfrm>
            <a:off x="0" y="-14662"/>
            <a:ext cx="9144000" cy="584775"/>
          </a:xfrm>
          <a:prstGeom prst="rect">
            <a:avLst/>
          </a:prstGeom>
          <a:solidFill>
            <a:schemeClr val="accent5"/>
          </a:solidFill>
          <a:ln>
            <a:solidFill>
              <a:schemeClr val="bg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3200">
                <a:solidFill>
                  <a:schemeClr val="tx1"/>
                </a:solidFill>
              </a:rPr>
              <a:t>Movimiento de cargas en un campo eléctrico</a:t>
            </a:r>
          </a:p>
        </p:txBody>
      </p:sp>
      <p:sp>
        <p:nvSpPr>
          <p:cNvPr id="9" name="CuadroTexto 8"/>
          <p:cNvSpPr txBox="1"/>
          <p:nvPr/>
        </p:nvSpPr>
        <p:spPr>
          <a:xfrm>
            <a:off x="3008847" y="5864246"/>
            <a:ext cx="3341687" cy="369332"/>
          </a:xfrm>
          <a:prstGeom prst="rect">
            <a:avLst/>
          </a:prstGeom>
          <a:noFill/>
        </p:spPr>
        <p:txBody>
          <a:bodyPr>
            <a:spAutoFit/>
          </a:bodyPr>
          <a:lstStyle/>
          <a:p>
            <a:pPr fontAlgn="auto">
              <a:spcBef>
                <a:spcPts val="0"/>
              </a:spcBef>
              <a:spcAft>
                <a:spcPts val="0"/>
              </a:spcAft>
              <a:defRPr/>
            </a:pPr>
            <a:r>
              <a:rPr lang="es-ES">
                <a:solidFill>
                  <a:schemeClr val="tx1"/>
                </a:solidFill>
                <a:latin typeface="+mn-lt"/>
              </a:rPr>
              <a:t>la aceleración es un </a:t>
            </a:r>
            <a:r>
              <a:rPr lang="es-ES" b="1">
                <a:solidFill>
                  <a:schemeClr val="tx1"/>
                </a:solidFill>
                <a:latin typeface="+mn-lt"/>
              </a:rPr>
              <a:t>vector</a:t>
            </a:r>
            <a:r>
              <a:rPr lang="es-ES">
                <a:solidFill>
                  <a:schemeClr val="tx1"/>
                </a:solidFill>
                <a:latin typeface="+mn-lt"/>
              </a:rPr>
              <a:t>. </a:t>
            </a:r>
          </a:p>
        </p:txBody>
      </p:sp>
    </p:spTree>
    <p:extLst>
      <p:ext uri="{BB962C8B-B14F-4D97-AF65-F5344CB8AC3E}">
        <p14:creationId xmlns:p14="http://schemas.microsoft.com/office/powerpoint/2010/main" val="14599003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7" name="Object 3"/>
          <p:cNvGraphicFramePr>
            <a:graphicFrameLocks noChangeAspect="1"/>
          </p:cNvGraphicFramePr>
          <p:nvPr>
            <p:extLst>
              <p:ext uri="{D42A27DB-BD31-4B8C-83A1-F6EECF244321}">
                <p14:modId xmlns:p14="http://schemas.microsoft.com/office/powerpoint/2010/main" val="3459080833"/>
              </p:ext>
            </p:extLst>
          </p:nvPr>
        </p:nvGraphicFramePr>
        <p:xfrm>
          <a:off x="4788024" y="1376000"/>
          <a:ext cx="3857179" cy="1278030"/>
        </p:xfrm>
        <a:graphic>
          <a:graphicData uri="http://schemas.openxmlformats.org/presentationml/2006/ole">
            <mc:AlternateContent xmlns:mc="http://schemas.openxmlformats.org/markup-compatibility/2006">
              <mc:Choice xmlns:v="urn:schemas-microsoft-com:vml" Requires="v">
                <p:oleObj name="OpenOffice.org" r:id="rId3" imgW="1166400" imgH="384840" progId="opendocument.MathDocument.1">
                  <p:embed/>
                </p:oleObj>
              </mc:Choice>
              <mc:Fallback>
                <p:oleObj name="OpenOffice.org" r:id="rId3" imgW="1166400" imgH="384840" progId="opendocument.MathDocument.1">
                  <p:embed/>
                  <p:pic>
                    <p:nvPicPr>
                      <p:cNvPr id="1853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76000"/>
                        <a:ext cx="3857179" cy="1278030"/>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185348" name="Picture 4" descr="E:\Capítulos\ch21\figure-21-24.jpg"/>
          <p:cNvPicPr>
            <a:picLocks noChangeAspect="1" noChangeArrowheads="1"/>
          </p:cNvPicPr>
          <p:nvPr/>
        </p:nvPicPr>
        <p:blipFill>
          <a:blip r:embed="rId5" cstate="print"/>
          <a:srcRect/>
          <a:stretch>
            <a:fillRect/>
          </a:stretch>
        </p:blipFill>
        <p:spPr bwMode="auto">
          <a:xfrm>
            <a:off x="304801" y="2348880"/>
            <a:ext cx="4068946" cy="2592288"/>
          </a:xfrm>
          <a:prstGeom prst="rect">
            <a:avLst/>
          </a:prstGeom>
          <a:noFill/>
          <a:ln>
            <a:solidFill>
              <a:schemeClr val="accent1"/>
            </a:solidFill>
          </a:ln>
        </p:spPr>
      </p:pic>
      <p:sp>
        <p:nvSpPr>
          <p:cNvPr id="7" name="Text Box 1"/>
          <p:cNvSpPr txBox="1">
            <a:spLocks noChangeArrowheads="1"/>
          </p:cNvSpPr>
          <p:nvPr/>
        </p:nvSpPr>
        <p:spPr bwMode="auto">
          <a:xfrm>
            <a:off x="215516" y="718872"/>
            <a:ext cx="8712968" cy="83317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 Ejemplo: electrón moviéndose </a:t>
            </a:r>
            <a:r>
              <a:rPr lang="es-ES" sz="2400" i="1">
                <a:solidFill>
                  <a:srgbClr val="FF0000"/>
                </a:solidFill>
              </a:rPr>
              <a:t>paralelamente</a:t>
            </a:r>
            <a:r>
              <a:rPr lang="es-ES" sz="2400">
                <a:solidFill>
                  <a:srgbClr val="000099"/>
                </a:solidFill>
              </a:rPr>
              <a:t> a un </a:t>
            </a:r>
            <a:r>
              <a:rPr lang="es-ES" sz="2400">
                <a:solidFill>
                  <a:srgbClr val="FF0000"/>
                </a:solidFill>
              </a:rPr>
              <a:t>campo </a:t>
            </a:r>
            <a:r>
              <a:rPr lang="es-ES" sz="2400" b="1" i="1">
                <a:solidFill>
                  <a:srgbClr val="FF0000"/>
                </a:solidFill>
              </a:rPr>
              <a:t>E</a:t>
            </a:r>
            <a:r>
              <a:rPr lang="es-ES" sz="2400">
                <a:solidFill>
                  <a:srgbClr val="FF0000"/>
                </a:solidFill>
              </a:rPr>
              <a:t> </a:t>
            </a:r>
            <a:r>
              <a:rPr lang="es-ES" sz="2400" i="1">
                <a:solidFill>
                  <a:srgbClr val="FF0000"/>
                </a:solidFill>
              </a:rPr>
              <a:t>uniforme</a:t>
            </a:r>
            <a:r>
              <a:rPr lang="es-ES" sz="2400" i="1">
                <a:solidFill>
                  <a:srgbClr val="000099"/>
                </a:solidFill>
              </a:rPr>
              <a:t>:</a:t>
            </a:r>
          </a:p>
        </p:txBody>
      </p:sp>
      <p:sp>
        <p:nvSpPr>
          <p:cNvPr id="8" name="Text Box 1"/>
          <p:cNvSpPr txBox="1">
            <a:spLocks noChangeArrowheads="1"/>
          </p:cNvSpPr>
          <p:nvPr/>
        </p:nvSpPr>
        <p:spPr bwMode="auto">
          <a:xfrm>
            <a:off x="4716016" y="2996952"/>
            <a:ext cx="4320480" cy="3880166"/>
          </a:xfrm>
          <a:prstGeom prst="rect">
            <a:avLst/>
          </a:prstGeom>
          <a:noFill/>
          <a:ln w="9525">
            <a:noFill/>
            <a:round/>
            <a:headEnd/>
            <a:tailEnd/>
          </a:ln>
          <a:effectLst/>
        </p:spPr>
        <p:txBody>
          <a:bodyPr wrap="square" lIns="90000" tIns="46800" rIns="90000" bIns="46800">
            <a:spAutoFit/>
          </a:bodyPr>
          <a:lstStyle/>
          <a:p>
            <a:pPr marL="0" lvl="7" defTabSz="457200" fontAlgn="base">
              <a:spcBef>
                <a:spcPct val="0"/>
              </a:spcBef>
              <a:spcAft>
                <a:spcPct val="0"/>
              </a:spcAft>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Si </a:t>
            </a:r>
            <a:r>
              <a:rPr lang="es-ES" sz="2200" b="1" i="1">
                <a:solidFill>
                  <a:srgbClr val="000099"/>
                </a:solidFill>
              </a:rPr>
              <a:t>E</a:t>
            </a:r>
            <a:r>
              <a:rPr lang="es-ES" sz="2200">
                <a:solidFill>
                  <a:srgbClr val="000099"/>
                </a:solidFill>
              </a:rPr>
              <a:t> es </a:t>
            </a:r>
            <a:r>
              <a:rPr lang="es-ES" sz="2200" i="1">
                <a:solidFill>
                  <a:srgbClr val="000099"/>
                </a:solidFill>
              </a:rPr>
              <a:t>constante, </a:t>
            </a:r>
            <a:r>
              <a:rPr lang="es-ES" sz="2400" b="1" i="1">
                <a:solidFill>
                  <a:srgbClr val="000099"/>
                </a:solidFill>
              </a:rPr>
              <a:t>a</a:t>
            </a:r>
            <a:r>
              <a:rPr lang="es-ES" sz="2400" i="1">
                <a:solidFill>
                  <a:srgbClr val="000099"/>
                </a:solidFill>
              </a:rPr>
              <a:t> </a:t>
            </a:r>
            <a:r>
              <a:rPr lang="es-ES" sz="2400">
                <a:solidFill>
                  <a:srgbClr val="000099"/>
                </a:solidFill>
              </a:rPr>
              <a:t>es</a:t>
            </a:r>
            <a:r>
              <a:rPr lang="es-ES" sz="2400" i="1">
                <a:solidFill>
                  <a:srgbClr val="000099"/>
                </a:solidFill>
              </a:rPr>
              <a:t> constante: </a:t>
            </a:r>
            <a:endParaRPr lang="es-ES" sz="2200">
              <a:solidFill>
                <a:srgbClr val="000099"/>
              </a:solidFill>
            </a:endParaRP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a:solidFill>
                  <a:srgbClr val="FF0000"/>
                </a:solidFill>
              </a:rPr>
              <a:t>Movimiento uniformemente acelerado</a:t>
            </a: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FF0000"/>
              </a:solidFill>
            </a:endParaRP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i="1">
                <a:solidFill>
                  <a:srgbClr val="000099"/>
                </a:solidFill>
              </a:rPr>
              <a:t> </a:t>
            </a:r>
            <a:r>
              <a:rPr lang="es-ES" sz="2200">
                <a:solidFill>
                  <a:srgbClr val="FF0000"/>
                </a:solidFill>
              </a:rPr>
              <a:t>válidas las fórmulas “</a:t>
            </a:r>
            <a:r>
              <a:rPr lang="es-ES" sz="2200" i="1">
                <a:solidFill>
                  <a:srgbClr val="FF0000"/>
                </a:solidFill>
              </a:rPr>
              <a:t>usuales”</a:t>
            </a:r>
            <a:r>
              <a:rPr lang="es-ES" sz="2200">
                <a:solidFill>
                  <a:srgbClr val="FF0000"/>
                </a:solidFill>
              </a:rPr>
              <a:t> para </a:t>
            </a:r>
            <a:r>
              <a:rPr lang="es-ES" sz="2200" i="1">
                <a:solidFill>
                  <a:srgbClr val="FF0000"/>
                </a:solidFill>
              </a:rPr>
              <a:t>a constante</a:t>
            </a: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FF0000"/>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Pero ¡ojo!: </a:t>
            </a:r>
            <a:r>
              <a:rPr lang="es-ES" sz="2200">
                <a:solidFill>
                  <a:srgbClr val="FF0000"/>
                </a:solidFill>
              </a:rPr>
              <a:t>¡</a:t>
            </a:r>
            <a:r>
              <a:rPr lang="es-ES" sz="2200" b="1" i="1">
                <a:solidFill>
                  <a:srgbClr val="FF0000"/>
                </a:solidFill>
              </a:rPr>
              <a:t>E</a:t>
            </a:r>
            <a:r>
              <a:rPr lang="es-ES" sz="2200">
                <a:solidFill>
                  <a:srgbClr val="FF0000"/>
                </a:solidFill>
              </a:rPr>
              <a:t> no siempre cte. ! </a:t>
            </a:r>
            <a:r>
              <a:rPr lang="es-ES" sz="2200">
                <a:solidFill>
                  <a:srgbClr val="000099"/>
                </a:solidFill>
              </a:rPr>
              <a:t>Ejemplo: campo de </a:t>
            </a:r>
            <a:r>
              <a:rPr lang="es-ES" sz="2200" i="1">
                <a:solidFill>
                  <a:srgbClr val="000099"/>
                </a:solidFill>
              </a:rPr>
              <a:t>Coulomb      ¡ </a:t>
            </a:r>
            <a:r>
              <a:rPr lang="es-ES" sz="2200" i="1">
                <a:solidFill>
                  <a:srgbClr val="FF0000"/>
                </a:solidFill>
              </a:rPr>
              <a:t>no lo es</a:t>
            </a:r>
            <a:r>
              <a:rPr lang="es-ES" sz="2200" i="1">
                <a:solidFill>
                  <a:srgbClr val="000099"/>
                </a:solidFill>
              </a:rPr>
              <a:t> !</a:t>
            </a:r>
          </a:p>
        </p:txBody>
      </p:sp>
      <p:graphicFrame>
        <p:nvGraphicFramePr>
          <p:cNvPr id="254979" name="Object 3"/>
          <p:cNvGraphicFramePr>
            <a:graphicFrameLocks noChangeAspect="1"/>
          </p:cNvGraphicFramePr>
          <p:nvPr/>
        </p:nvGraphicFramePr>
        <p:xfrm>
          <a:off x="395536" y="5167034"/>
          <a:ext cx="3707904" cy="1428905"/>
        </p:xfrm>
        <a:graphic>
          <a:graphicData uri="http://schemas.openxmlformats.org/presentationml/2006/ole">
            <mc:AlternateContent xmlns:mc="http://schemas.openxmlformats.org/markup-compatibility/2006">
              <mc:Choice xmlns:v="urn:schemas-microsoft-com:vml" Requires="v">
                <p:oleObj name="OpenOffice.org" r:id="rId6" imgW="1526040" imgH="604440" progId="opendocument.MathDocument.1">
                  <p:embed/>
                </p:oleObj>
              </mc:Choice>
              <mc:Fallback>
                <p:oleObj name="OpenOffice.org" r:id="rId6" imgW="1526040" imgH="604440" progId="opendocument.MathDocument.1">
                  <p:embed/>
                  <p:pic>
                    <p:nvPicPr>
                      <p:cNvPr id="25497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5167034"/>
                        <a:ext cx="3707904" cy="1428905"/>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10" name="Text Box 4"/>
          <p:cNvSpPr txBox="1">
            <a:spLocks noChangeArrowheads="1"/>
          </p:cNvSpPr>
          <p:nvPr/>
        </p:nvSpPr>
        <p:spPr bwMode="auto">
          <a:xfrm>
            <a:off x="0" y="-14662"/>
            <a:ext cx="9144000" cy="584775"/>
          </a:xfrm>
          <a:prstGeom prst="rect">
            <a:avLst/>
          </a:prstGeom>
          <a:solidFill>
            <a:schemeClr val="accent5"/>
          </a:solidFill>
          <a:ln>
            <a:solidFill>
              <a:schemeClr val="bg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3200">
                <a:solidFill>
                  <a:schemeClr val="tx1"/>
                </a:solidFill>
              </a:rPr>
              <a:t>Movimiento de cargas en un campo eléctrico</a:t>
            </a:r>
          </a:p>
        </p:txBody>
      </p:sp>
    </p:spTree>
    <p:extLst>
      <p:ext uri="{BB962C8B-B14F-4D97-AF65-F5344CB8AC3E}">
        <p14:creationId xmlns:p14="http://schemas.microsoft.com/office/powerpoint/2010/main" val="26164520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7" name="Object 3"/>
          <p:cNvGraphicFramePr>
            <a:graphicFrameLocks noChangeAspect="1"/>
          </p:cNvGraphicFramePr>
          <p:nvPr>
            <p:extLst>
              <p:ext uri="{D42A27DB-BD31-4B8C-83A1-F6EECF244321}">
                <p14:modId xmlns:p14="http://schemas.microsoft.com/office/powerpoint/2010/main" val="3232140021"/>
              </p:ext>
            </p:extLst>
          </p:nvPr>
        </p:nvGraphicFramePr>
        <p:xfrm>
          <a:off x="4716015" y="1646316"/>
          <a:ext cx="3960441" cy="1296144"/>
        </p:xfrm>
        <a:graphic>
          <a:graphicData uri="http://schemas.openxmlformats.org/presentationml/2006/ole">
            <mc:AlternateContent xmlns:mc="http://schemas.openxmlformats.org/markup-compatibility/2006">
              <mc:Choice xmlns:v="urn:schemas-microsoft-com:vml" Requires="v">
                <p:oleObj name="OpenOffice.org" r:id="rId3" imgW="1166400" imgH="384840" progId="opendocument.MathDocument.1">
                  <p:embed/>
                </p:oleObj>
              </mc:Choice>
              <mc:Fallback>
                <p:oleObj name="OpenOffice.org" r:id="rId3" imgW="1166400" imgH="384840" progId="opendocument.MathDocument.1">
                  <p:embed/>
                  <p:pic>
                    <p:nvPicPr>
                      <p:cNvPr id="1853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1646316"/>
                        <a:ext cx="3960441" cy="1296144"/>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7" name="Text Box 1"/>
          <p:cNvSpPr txBox="1">
            <a:spLocks noChangeArrowheads="1"/>
          </p:cNvSpPr>
          <p:nvPr/>
        </p:nvSpPr>
        <p:spPr bwMode="auto">
          <a:xfrm>
            <a:off x="0" y="795622"/>
            <a:ext cx="8856984" cy="833178"/>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 Ejemplo: electrón moviéndose </a:t>
            </a:r>
            <a:r>
              <a:rPr lang="es-ES" sz="2400" i="1">
                <a:solidFill>
                  <a:srgbClr val="FF0000"/>
                </a:solidFill>
              </a:rPr>
              <a:t>perpendicularmente</a:t>
            </a:r>
            <a:r>
              <a:rPr lang="es-ES" sz="2400">
                <a:solidFill>
                  <a:srgbClr val="000099"/>
                </a:solidFill>
              </a:rPr>
              <a:t> a un </a:t>
            </a:r>
            <a:r>
              <a:rPr lang="es-ES" sz="2400">
                <a:solidFill>
                  <a:srgbClr val="FF0000"/>
                </a:solidFill>
              </a:rPr>
              <a:t>campo </a:t>
            </a:r>
            <a:r>
              <a:rPr lang="es-ES" sz="2400" b="1" i="1">
                <a:solidFill>
                  <a:srgbClr val="FF0000"/>
                </a:solidFill>
              </a:rPr>
              <a:t>E</a:t>
            </a:r>
            <a:r>
              <a:rPr lang="es-ES" sz="2400">
                <a:solidFill>
                  <a:srgbClr val="FF0000"/>
                </a:solidFill>
              </a:rPr>
              <a:t> </a:t>
            </a:r>
            <a:r>
              <a:rPr lang="es-ES" sz="2400" i="1">
                <a:solidFill>
                  <a:srgbClr val="FF0000"/>
                </a:solidFill>
              </a:rPr>
              <a:t>uniforme</a:t>
            </a:r>
            <a:r>
              <a:rPr lang="es-ES" sz="2400" i="1">
                <a:solidFill>
                  <a:srgbClr val="000099"/>
                </a:solidFill>
              </a:rPr>
              <a:t>:</a:t>
            </a:r>
          </a:p>
        </p:txBody>
      </p:sp>
      <p:sp>
        <p:nvSpPr>
          <p:cNvPr id="8" name="Text Box 1"/>
          <p:cNvSpPr txBox="1">
            <a:spLocks noChangeArrowheads="1"/>
          </p:cNvSpPr>
          <p:nvPr/>
        </p:nvSpPr>
        <p:spPr bwMode="auto">
          <a:xfrm>
            <a:off x="4355975" y="3122610"/>
            <a:ext cx="4680520" cy="3203057"/>
          </a:xfrm>
          <a:prstGeom prst="rect">
            <a:avLst/>
          </a:prstGeom>
          <a:noFill/>
          <a:ln w="9525">
            <a:noFill/>
            <a:round/>
            <a:headEnd/>
            <a:tailEnd/>
          </a:ln>
          <a:effectLst/>
        </p:spPr>
        <p:txBody>
          <a:bodyPr wrap="square" lIns="90000" tIns="46800" rIns="90000" bIns="46800">
            <a:spAutoFit/>
          </a:bodyPr>
          <a:lstStyle/>
          <a:p>
            <a:pPr marL="0" lvl="7" defTabSz="457200" fontAlgn="base">
              <a:spcBef>
                <a:spcPct val="0"/>
              </a:spcBef>
              <a:spcAft>
                <a:spcPct val="0"/>
              </a:spcAft>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Si </a:t>
            </a:r>
            <a:r>
              <a:rPr lang="es-ES" sz="2200" b="1" i="1">
                <a:solidFill>
                  <a:srgbClr val="000099"/>
                </a:solidFill>
              </a:rPr>
              <a:t>E</a:t>
            </a:r>
            <a:r>
              <a:rPr lang="es-ES" sz="2200">
                <a:solidFill>
                  <a:srgbClr val="000099"/>
                </a:solidFill>
              </a:rPr>
              <a:t> es </a:t>
            </a:r>
            <a:r>
              <a:rPr lang="es-ES" sz="2200" i="1">
                <a:solidFill>
                  <a:srgbClr val="000099"/>
                </a:solidFill>
              </a:rPr>
              <a:t>constante, </a:t>
            </a:r>
            <a:r>
              <a:rPr lang="es-ES" sz="2400" b="1" i="1">
                <a:solidFill>
                  <a:srgbClr val="000099"/>
                </a:solidFill>
              </a:rPr>
              <a:t>a</a:t>
            </a:r>
            <a:r>
              <a:rPr lang="es-ES" sz="2400" i="1">
                <a:solidFill>
                  <a:srgbClr val="000099"/>
                </a:solidFill>
              </a:rPr>
              <a:t> </a:t>
            </a:r>
            <a:r>
              <a:rPr lang="es-ES" sz="2400">
                <a:solidFill>
                  <a:srgbClr val="000099"/>
                </a:solidFill>
              </a:rPr>
              <a:t>es</a:t>
            </a:r>
            <a:r>
              <a:rPr lang="es-ES" sz="2400" i="1">
                <a:solidFill>
                  <a:srgbClr val="000099"/>
                </a:solidFill>
              </a:rPr>
              <a:t> constante y perpendicular a v</a:t>
            </a:r>
            <a:r>
              <a:rPr lang="es-ES" sz="2400" i="1" baseline="-25000">
                <a:solidFill>
                  <a:srgbClr val="000099"/>
                </a:solidFill>
              </a:rPr>
              <a:t>0</a:t>
            </a:r>
            <a:r>
              <a:rPr lang="es-ES" sz="2400" i="1">
                <a:solidFill>
                  <a:srgbClr val="000099"/>
                </a:solidFill>
              </a:rPr>
              <a:t>: </a:t>
            </a:r>
            <a:endParaRPr lang="es-ES" sz="2200">
              <a:solidFill>
                <a:srgbClr val="000099"/>
              </a:solidFill>
            </a:endParaRP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a:t>
            </a:r>
            <a:r>
              <a:rPr lang="es-ES" sz="2200" i="1">
                <a:solidFill>
                  <a:srgbClr val="FF0000"/>
                </a:solidFill>
              </a:rPr>
              <a:t>Composición</a:t>
            </a:r>
            <a:r>
              <a:rPr lang="es-ES" sz="2200">
                <a:solidFill>
                  <a:srgbClr val="FF0000"/>
                </a:solidFill>
              </a:rPr>
              <a:t> de </a:t>
            </a:r>
            <a:r>
              <a:rPr lang="es-ES" sz="2200" i="1">
                <a:solidFill>
                  <a:srgbClr val="FF0000"/>
                </a:solidFill>
              </a:rPr>
              <a:t>movimiento uniformemente acelerado</a:t>
            </a:r>
            <a:r>
              <a:rPr lang="es-ES" sz="2200">
                <a:solidFill>
                  <a:srgbClr val="FF0000"/>
                </a:solidFill>
              </a:rPr>
              <a:t> en </a:t>
            </a:r>
            <a:r>
              <a:rPr lang="es-ES" sz="2200" i="1">
                <a:solidFill>
                  <a:srgbClr val="FF0000"/>
                </a:solidFill>
              </a:rPr>
              <a:t>y</a:t>
            </a:r>
            <a:r>
              <a:rPr lang="es-ES" sz="2200">
                <a:solidFill>
                  <a:srgbClr val="FF0000"/>
                </a:solidFill>
              </a:rPr>
              <a:t> con </a:t>
            </a:r>
            <a:r>
              <a:rPr lang="es-ES" sz="2200" i="1">
                <a:solidFill>
                  <a:srgbClr val="FF0000"/>
                </a:solidFill>
              </a:rPr>
              <a:t>movimiento uniforme</a:t>
            </a:r>
            <a:r>
              <a:rPr lang="es-ES" sz="2200">
                <a:solidFill>
                  <a:srgbClr val="FF0000"/>
                </a:solidFill>
              </a:rPr>
              <a:t> en </a:t>
            </a:r>
            <a:r>
              <a:rPr lang="es-ES" sz="2200" i="1">
                <a:solidFill>
                  <a:srgbClr val="FF0000"/>
                </a:solidFill>
              </a:rPr>
              <a:t>x</a:t>
            </a:r>
            <a:r>
              <a:rPr lang="es-ES" sz="2200">
                <a:solidFill>
                  <a:srgbClr val="FF0000"/>
                </a:solidFill>
              </a:rPr>
              <a:t>:</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FF0000"/>
                </a:solidFill>
              </a:rPr>
              <a:t>“Tiro parabólico”</a:t>
            </a:r>
          </a:p>
          <a:p>
            <a:pPr>
              <a:buClrTx/>
              <a:buFont typeface="Symbo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200" i="1">
              <a:solidFill>
                <a:srgbClr val="FF0000"/>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a:solidFill>
                  <a:srgbClr val="000099"/>
                </a:solidFill>
              </a:rPr>
              <a:t>				También aquí: </a:t>
            </a:r>
            <a:r>
              <a:rPr lang="es-ES" sz="2200">
                <a:solidFill>
                  <a:srgbClr val="FF0000"/>
                </a:solidFill>
              </a:rPr>
              <a:t>¡</a:t>
            </a:r>
            <a:r>
              <a:rPr lang="es-ES" sz="2200" b="1" i="1">
                <a:solidFill>
                  <a:srgbClr val="FF0000"/>
                </a:solidFill>
              </a:rPr>
              <a:t>E</a:t>
            </a:r>
            <a:r>
              <a:rPr lang="es-ES" sz="2200">
                <a:solidFill>
                  <a:srgbClr val="FF0000"/>
                </a:solidFill>
              </a:rPr>
              <a:t> debe 				ser cte. !</a:t>
            </a:r>
            <a:endParaRPr lang="es-ES" sz="2200" i="1">
              <a:solidFill>
                <a:srgbClr val="000099"/>
              </a:solidFill>
            </a:endParaRPr>
          </a:p>
        </p:txBody>
      </p:sp>
      <p:graphicFrame>
        <p:nvGraphicFramePr>
          <p:cNvPr id="254979" name="Object 3"/>
          <p:cNvGraphicFramePr>
            <a:graphicFrameLocks noChangeAspect="1"/>
          </p:cNvGraphicFramePr>
          <p:nvPr/>
        </p:nvGraphicFramePr>
        <p:xfrm>
          <a:off x="179512" y="5312618"/>
          <a:ext cx="2613025" cy="1428750"/>
        </p:xfrm>
        <a:graphic>
          <a:graphicData uri="http://schemas.openxmlformats.org/presentationml/2006/ole">
            <mc:AlternateContent xmlns:mc="http://schemas.openxmlformats.org/markup-compatibility/2006">
              <mc:Choice xmlns:v="urn:schemas-microsoft-com:vml" Requires="v">
                <p:oleObj name="OpenOffice.org" r:id="rId5" imgW="1074600" imgH="604440" progId="opendocument.MathDocument.1">
                  <p:embed/>
                </p:oleObj>
              </mc:Choice>
              <mc:Fallback>
                <p:oleObj name="OpenOffice.org" r:id="rId5" imgW="1074600" imgH="604440" progId="opendocument.MathDocument.1">
                  <p:embed/>
                  <p:pic>
                    <p:nvPicPr>
                      <p:cNvPr id="2549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312618"/>
                        <a:ext cx="2613025" cy="1428750"/>
                      </a:xfrm>
                      <a:prstGeom prst="rect">
                        <a:avLst/>
                      </a:prstGeom>
                      <a:solidFill>
                        <a:srgbClr val="FFFF99"/>
                      </a:solidFill>
                      <a:ln w="25400">
                        <a:solidFill>
                          <a:schemeClr val="tx1"/>
                        </a:solidFill>
                        <a:miter lim="800000"/>
                        <a:headEnd/>
                        <a:tailEnd/>
                      </a:ln>
                    </p:spPr>
                  </p:pic>
                </p:oleObj>
              </mc:Fallback>
            </mc:AlternateContent>
          </a:graphicData>
        </a:graphic>
      </p:graphicFrame>
      <p:pic>
        <p:nvPicPr>
          <p:cNvPr id="256004" name="Picture 4" descr="E:\Capítulos\ch21\figure-21-25.jpg"/>
          <p:cNvPicPr>
            <a:picLocks noChangeAspect="1" noChangeArrowheads="1"/>
          </p:cNvPicPr>
          <p:nvPr/>
        </p:nvPicPr>
        <p:blipFill>
          <a:blip r:embed="rId7" cstate="print"/>
          <a:srcRect/>
          <a:stretch>
            <a:fillRect/>
          </a:stretch>
        </p:blipFill>
        <p:spPr bwMode="auto">
          <a:xfrm>
            <a:off x="179512" y="1863970"/>
            <a:ext cx="3763654" cy="2860169"/>
          </a:xfrm>
          <a:prstGeom prst="rect">
            <a:avLst/>
          </a:prstGeom>
          <a:noFill/>
          <a:ln>
            <a:solidFill>
              <a:schemeClr val="accent1"/>
            </a:solidFill>
          </a:ln>
        </p:spPr>
      </p:pic>
      <p:graphicFrame>
        <p:nvGraphicFramePr>
          <p:cNvPr id="256005" name="Object 5"/>
          <p:cNvGraphicFramePr>
            <a:graphicFrameLocks noChangeAspect="1"/>
          </p:cNvGraphicFramePr>
          <p:nvPr/>
        </p:nvGraphicFramePr>
        <p:xfrm>
          <a:off x="2987824" y="5507756"/>
          <a:ext cx="2260600" cy="1017588"/>
        </p:xfrm>
        <a:graphic>
          <a:graphicData uri="http://schemas.openxmlformats.org/presentationml/2006/ole">
            <mc:AlternateContent xmlns:mc="http://schemas.openxmlformats.org/markup-compatibility/2006">
              <mc:Choice xmlns:v="urn:schemas-microsoft-com:vml" Requires="v">
                <p:oleObj name="OpenOffice.org" r:id="rId8" imgW="929880" imgH="431640" progId="opendocument.MathDocument.1">
                  <p:embed/>
                </p:oleObj>
              </mc:Choice>
              <mc:Fallback>
                <p:oleObj name="OpenOffice.org" r:id="rId8" imgW="929880" imgH="431640" progId="opendocument.MathDocument.1">
                  <p:embed/>
                  <p:pic>
                    <p:nvPicPr>
                      <p:cNvPr id="25600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5507756"/>
                        <a:ext cx="2260600" cy="1017588"/>
                      </a:xfrm>
                      <a:prstGeom prst="rect">
                        <a:avLst/>
                      </a:prstGeom>
                      <a:solidFill>
                        <a:srgbClr val="FFFF99"/>
                      </a:solidFill>
                      <a:ln w="25400">
                        <a:solidFill>
                          <a:schemeClr val="tx1"/>
                        </a:solidFill>
                        <a:miter lim="800000"/>
                        <a:headEnd/>
                        <a:tailEnd/>
                      </a:ln>
                    </p:spPr>
                  </p:pic>
                </p:oleObj>
              </mc:Fallback>
            </mc:AlternateContent>
          </a:graphicData>
        </a:graphic>
      </p:graphicFrame>
      <p:sp>
        <p:nvSpPr>
          <p:cNvPr id="9" name="Text Box 4"/>
          <p:cNvSpPr txBox="1">
            <a:spLocks noChangeArrowheads="1"/>
          </p:cNvSpPr>
          <p:nvPr/>
        </p:nvSpPr>
        <p:spPr bwMode="auto">
          <a:xfrm>
            <a:off x="0" y="-14662"/>
            <a:ext cx="9144000" cy="584775"/>
          </a:xfrm>
          <a:prstGeom prst="rect">
            <a:avLst/>
          </a:prstGeom>
          <a:solidFill>
            <a:schemeClr val="accent5"/>
          </a:solidFill>
          <a:ln>
            <a:solidFill>
              <a:schemeClr val="bg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3200">
                <a:solidFill>
                  <a:schemeClr val="tx1"/>
                </a:solidFill>
              </a:rPr>
              <a:t>Movimiento de cargas en un campo eléctrico</a:t>
            </a:r>
          </a:p>
        </p:txBody>
      </p:sp>
    </p:spTree>
    <p:extLst>
      <p:ext uri="{BB962C8B-B14F-4D97-AF65-F5344CB8AC3E}">
        <p14:creationId xmlns:p14="http://schemas.microsoft.com/office/powerpoint/2010/main" val="13961580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0" y="1052736"/>
            <a:ext cx="8856984" cy="4157165"/>
          </a:xfrm>
          <a:prstGeom prst="rect">
            <a:avLst/>
          </a:prstGeom>
          <a:noFill/>
          <a:ln w="9525">
            <a:noFill/>
            <a:round/>
            <a:headEnd/>
            <a:tailEnd/>
          </a:ln>
          <a:effectLst/>
        </p:spPr>
        <p:txBody>
          <a:bodyPr wrap="square" lIns="90000" tIns="46800" rIns="90000" bIns="46800">
            <a:spAutoFit/>
          </a:bodyPr>
          <a:lstStyle/>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 El </a:t>
            </a:r>
            <a:r>
              <a:rPr lang="es-ES" sz="2400" i="1">
                <a:solidFill>
                  <a:srgbClr val="FF0000"/>
                </a:solidFill>
              </a:rPr>
              <a:t>campo electrostático</a:t>
            </a:r>
            <a:r>
              <a:rPr lang="es-ES" sz="2400">
                <a:solidFill>
                  <a:srgbClr val="000099"/>
                </a:solidFill>
              </a:rPr>
              <a:t> es </a:t>
            </a:r>
            <a:r>
              <a:rPr lang="es-ES" sz="2400" i="1">
                <a:solidFill>
                  <a:srgbClr val="FF0000"/>
                </a:solidFill>
              </a:rPr>
              <a:t>conservativo</a:t>
            </a:r>
            <a:r>
              <a:rPr lang="es-ES" sz="2400">
                <a:solidFill>
                  <a:srgbClr val="000099"/>
                </a:solidFill>
              </a:rPr>
              <a:t>:</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lvl="1">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SIEMPRE es válida la </a:t>
            </a:r>
            <a:r>
              <a:rPr lang="es-ES" sz="2400" i="1">
                <a:solidFill>
                  <a:srgbClr val="FF0000"/>
                </a:solidFill>
              </a:rPr>
              <a:t>Ley de la Conservación de la Energía</a:t>
            </a:r>
            <a:r>
              <a:rPr lang="es-ES" sz="2400">
                <a:solidFill>
                  <a:srgbClr val="000099"/>
                </a:solidFill>
              </a:rPr>
              <a:t>	 </a:t>
            </a: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a:buClrTx/>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2400">
              <a:solidFill>
                <a:srgbClr val="000099"/>
              </a:solidFill>
            </a:endParaRP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	</a:t>
            </a:r>
          </a:p>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400">
                <a:solidFill>
                  <a:srgbClr val="000099"/>
                </a:solidFill>
              </a:rPr>
              <a:t>con una </a:t>
            </a:r>
            <a:r>
              <a:rPr lang="es-ES" sz="2400" i="1">
                <a:solidFill>
                  <a:srgbClr val="000099"/>
                </a:solidFill>
              </a:rPr>
              <a:t>energía potencial U:</a:t>
            </a:r>
          </a:p>
        </p:txBody>
      </p:sp>
      <p:graphicFrame>
        <p:nvGraphicFramePr>
          <p:cNvPr id="257029" name="Object 5"/>
          <p:cNvGraphicFramePr>
            <a:graphicFrameLocks noChangeAspect="1"/>
          </p:cNvGraphicFramePr>
          <p:nvPr>
            <p:extLst>
              <p:ext uri="{D42A27DB-BD31-4B8C-83A1-F6EECF244321}">
                <p14:modId xmlns:p14="http://schemas.microsoft.com/office/powerpoint/2010/main" val="1972031060"/>
              </p:ext>
            </p:extLst>
          </p:nvPr>
        </p:nvGraphicFramePr>
        <p:xfrm>
          <a:off x="3011488" y="5692524"/>
          <a:ext cx="3136900" cy="595312"/>
        </p:xfrm>
        <a:graphic>
          <a:graphicData uri="http://schemas.openxmlformats.org/presentationml/2006/ole">
            <mc:AlternateContent xmlns:mc="http://schemas.openxmlformats.org/markup-compatibility/2006">
              <mc:Choice xmlns:v="urn:schemas-microsoft-com:vml" Requires="v">
                <p:oleObj name="OpenOffice.org" r:id="rId3" imgW="1031040" imgH="181080" progId="opendocument.MathDocument.1">
                  <p:embed/>
                </p:oleObj>
              </mc:Choice>
              <mc:Fallback>
                <p:oleObj name="OpenOffice.org" r:id="rId3" imgW="1031040" imgH="181080" progId="opendocument.MathDocument.1">
                  <p:embed/>
                  <p:pic>
                    <p:nvPicPr>
                      <p:cNvPr id="2570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488" y="5692524"/>
                        <a:ext cx="3136900" cy="595312"/>
                      </a:xfrm>
                      <a:prstGeom prst="rect">
                        <a:avLst/>
                      </a:prstGeom>
                      <a:solidFill>
                        <a:srgbClr val="FFFF99"/>
                      </a:solidFill>
                      <a:ln w="9525">
                        <a:solidFill>
                          <a:schemeClr val="tx1"/>
                        </a:solidFill>
                        <a:miter lim="800000"/>
                        <a:headEnd/>
                        <a:tailEnd/>
                      </a:ln>
                    </p:spPr>
                  </p:pic>
                </p:oleObj>
              </mc:Fallback>
            </mc:AlternateContent>
          </a:graphicData>
        </a:graphic>
      </p:graphicFrame>
      <p:graphicFrame>
        <p:nvGraphicFramePr>
          <p:cNvPr id="257030" name="Object 6"/>
          <p:cNvGraphicFramePr>
            <a:graphicFrameLocks noChangeAspect="1"/>
          </p:cNvGraphicFramePr>
          <p:nvPr>
            <p:extLst>
              <p:ext uri="{D42A27DB-BD31-4B8C-83A1-F6EECF244321}">
                <p14:modId xmlns:p14="http://schemas.microsoft.com/office/powerpoint/2010/main" val="1297955833"/>
              </p:ext>
            </p:extLst>
          </p:nvPr>
        </p:nvGraphicFramePr>
        <p:xfrm>
          <a:off x="493713" y="2946652"/>
          <a:ext cx="8172450" cy="1263650"/>
        </p:xfrm>
        <a:graphic>
          <a:graphicData uri="http://schemas.openxmlformats.org/presentationml/2006/ole">
            <mc:AlternateContent xmlns:mc="http://schemas.openxmlformats.org/markup-compatibility/2006">
              <mc:Choice xmlns:v="urn:schemas-microsoft-com:vml" Requires="v">
                <p:oleObj name="OpenOffice.org" r:id="rId5" imgW="2684160" imgH="384840" progId="opendocument.MathDocument.1">
                  <p:embed/>
                </p:oleObj>
              </mc:Choice>
              <mc:Fallback>
                <p:oleObj name="OpenOffice.org" r:id="rId5" imgW="2684160" imgH="384840" progId="opendocument.MathDocument.1">
                  <p:embed/>
                  <p:pic>
                    <p:nvPicPr>
                      <p:cNvPr id="25703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946652"/>
                        <a:ext cx="8172450" cy="126365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8" name="Text Box 4"/>
          <p:cNvSpPr txBox="1">
            <a:spLocks noChangeArrowheads="1"/>
          </p:cNvSpPr>
          <p:nvPr/>
        </p:nvSpPr>
        <p:spPr bwMode="auto">
          <a:xfrm>
            <a:off x="0" y="-14662"/>
            <a:ext cx="9144000" cy="584775"/>
          </a:xfrm>
          <a:prstGeom prst="rect">
            <a:avLst/>
          </a:prstGeom>
          <a:solidFill>
            <a:schemeClr val="accent5"/>
          </a:solidFill>
          <a:ln>
            <a:solidFill>
              <a:schemeClr val="bg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3200">
                <a:solidFill>
                  <a:schemeClr val="tx1"/>
                </a:solidFill>
              </a:rPr>
              <a:t>Movimiento de cargas en un campo eléctrico</a:t>
            </a:r>
          </a:p>
        </p:txBody>
      </p:sp>
    </p:spTree>
    <p:extLst>
      <p:ext uri="{BB962C8B-B14F-4D97-AF65-F5344CB8AC3E}">
        <p14:creationId xmlns:p14="http://schemas.microsoft.com/office/powerpoint/2010/main" val="40745414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15351" b="3162"/>
          <a:stretch/>
        </p:blipFill>
        <p:spPr>
          <a:xfrm>
            <a:off x="1059316" y="1675745"/>
            <a:ext cx="7025367" cy="4968552"/>
          </a:xfrm>
          <a:prstGeom prst="rect">
            <a:avLst/>
          </a:prstGeom>
        </p:spPr>
      </p:pic>
      <p:sp>
        <p:nvSpPr>
          <p:cNvPr id="4" name="CuadroTexto 3"/>
          <p:cNvSpPr txBox="1"/>
          <p:nvPr/>
        </p:nvSpPr>
        <p:spPr>
          <a:xfrm>
            <a:off x="395537" y="188640"/>
            <a:ext cx="8748463" cy="1477328"/>
          </a:xfrm>
          <a:prstGeom prst="rect">
            <a:avLst/>
          </a:prstGeom>
          <a:noFill/>
        </p:spPr>
        <p:txBody>
          <a:bodyPr wrap="square" rtlCol="0">
            <a:spAutoFit/>
          </a:bodyPr>
          <a:lstStyle/>
          <a:p>
            <a:r>
              <a:rPr lang="es-ES">
                <a:solidFill>
                  <a:schemeClr val="tx1"/>
                </a:solidFill>
              </a:rPr>
              <a:t>Ejemplo T8- </a:t>
            </a:r>
          </a:p>
          <a:p>
            <a:r>
              <a:rPr lang="es-ES">
                <a:solidFill>
                  <a:schemeClr val="tx1"/>
                </a:solidFill>
              </a:rPr>
              <a:t>Una gota de aceite de masa 0,6 g y con una carga de -8µC cae, bajo la acción del campo gravitatorio terrestre. Si a dicho campo se le superpone un campo eléctrico uniforme verticalmente hacia abajo, ¿cual tiene que ser el módulo de dicho campo eléctrico para que la gota se encuentre en equilibrio?</a:t>
            </a:r>
          </a:p>
        </p:txBody>
      </p:sp>
    </p:spTree>
    <p:extLst>
      <p:ext uri="{BB962C8B-B14F-4D97-AF65-F5344CB8AC3E}">
        <p14:creationId xmlns:p14="http://schemas.microsoft.com/office/powerpoint/2010/main" val="42610759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872" y="688132"/>
            <a:ext cx="5174232" cy="3108543"/>
          </a:xfrm>
          <a:prstGeom prst="rect">
            <a:avLst/>
          </a:prstGeom>
        </p:spPr>
        <p:txBody>
          <a:bodyPr wrap="square">
            <a:spAutoFit/>
          </a:bodyPr>
          <a:lstStyle/>
          <a:p>
            <a:r>
              <a:rPr lang="es-ES" sz="1400">
                <a:solidFill>
                  <a:schemeClr val="tx1"/>
                </a:solidFill>
              </a:rPr>
              <a:t> </a:t>
            </a:r>
          </a:p>
          <a:p>
            <a:r>
              <a:rPr lang="es-ES" sz="1400">
                <a:solidFill>
                  <a:schemeClr val="tx1"/>
                </a:solidFill>
              </a:rPr>
              <a:t>2.9.) Un electrón cuya energía cinética es 2×10</a:t>
            </a:r>
            <a:r>
              <a:rPr lang="es-ES" sz="1400" baseline="30000">
                <a:solidFill>
                  <a:schemeClr val="tx1"/>
                </a:solidFill>
              </a:rPr>
              <a:t>‐16</a:t>
            </a:r>
            <a:r>
              <a:rPr lang="es-ES" sz="1400">
                <a:solidFill>
                  <a:schemeClr val="tx1"/>
                </a:solidFill>
              </a:rPr>
              <a:t> J se mueve hacia la derecha a lo largo del eje del tubo de rayos catódicos como se indica en la figura. Las placas deflectoras tienen una densidad de carga σ = ±1.77 10</a:t>
            </a:r>
            <a:r>
              <a:rPr lang="es-ES" sz="1400" baseline="30000">
                <a:solidFill>
                  <a:schemeClr val="tx1"/>
                </a:solidFill>
              </a:rPr>
              <a:t>‐1</a:t>
            </a:r>
            <a:r>
              <a:rPr lang="es-ES" sz="1400">
                <a:solidFill>
                  <a:schemeClr val="tx1"/>
                </a:solidFill>
              </a:rPr>
              <a:t> </a:t>
            </a:r>
            <a:r>
              <a:rPr lang="es-ES" sz="1400" err="1">
                <a:solidFill>
                  <a:schemeClr val="tx1"/>
                </a:solidFill>
              </a:rPr>
              <a:t>pC</a:t>
            </a:r>
            <a:r>
              <a:rPr lang="es-ES" sz="1400">
                <a:solidFill>
                  <a:schemeClr val="tx1"/>
                </a:solidFill>
              </a:rPr>
              <a:t>/mm</a:t>
            </a:r>
            <a:r>
              <a:rPr lang="es-ES" sz="1400" baseline="30000">
                <a:solidFill>
                  <a:schemeClr val="tx1"/>
                </a:solidFill>
              </a:rPr>
              <a:t>2</a:t>
            </a:r>
            <a:r>
              <a:rPr lang="es-ES" sz="1400">
                <a:solidFill>
                  <a:schemeClr val="tx1"/>
                </a:solidFill>
              </a:rPr>
              <a:t> , estando la placa inferior cargada positivamente y la superior negativamente. Ambas generan un campo eléctrico E en la región comprendida entre dichas</a:t>
            </a:r>
          </a:p>
          <a:p>
            <a:r>
              <a:rPr lang="es-ES" sz="1400">
                <a:solidFill>
                  <a:schemeClr val="tx1"/>
                </a:solidFill>
              </a:rPr>
              <a:t>placas. En cualquier otro sitio E=0.  </a:t>
            </a:r>
          </a:p>
          <a:p>
            <a:r>
              <a:rPr lang="es-ES" sz="1400">
                <a:solidFill>
                  <a:schemeClr val="tx1"/>
                </a:solidFill>
              </a:rPr>
              <a:t>a) ¿A qué distancia del eje del tubo se encuentra el electrón cuando alcanza el extremo de las placas? </a:t>
            </a:r>
          </a:p>
          <a:p>
            <a:r>
              <a:rPr lang="es-ES" sz="1400">
                <a:solidFill>
                  <a:schemeClr val="tx1"/>
                </a:solidFill>
              </a:rPr>
              <a:t>b) ¿Bajo qué ángulo respecto del eje se mueve el electrón?  </a:t>
            </a:r>
          </a:p>
          <a:p>
            <a:r>
              <a:rPr lang="es-ES" sz="1400">
                <a:solidFill>
                  <a:schemeClr val="tx1"/>
                </a:solidFill>
              </a:rPr>
              <a:t>c) A qué distancia del eje se encuentra el electrón cuando choca contra la pantalla fluorescente? </a:t>
            </a:r>
          </a:p>
        </p:txBody>
      </p:sp>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5090939" y="940632"/>
            <a:ext cx="4053061" cy="2033354"/>
          </a:xfrm>
          <a:prstGeom prst="rect">
            <a:avLst/>
          </a:prstGeom>
        </p:spPr>
      </p:pic>
      <p:sp>
        <p:nvSpPr>
          <p:cNvPr id="4" name="Título 1"/>
          <p:cNvSpPr txBox="1">
            <a:spLocks/>
          </p:cNvSpPr>
          <p:nvPr/>
        </p:nvSpPr>
        <p:spPr>
          <a:xfrm>
            <a:off x="457200" y="116632"/>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buClrTx/>
              <a:buSzTx/>
              <a:buFontTx/>
            </a:pPr>
            <a:r>
              <a:rPr lang="es-ES" kern="0"/>
              <a:t>Ejercicios propuestos</a:t>
            </a:r>
          </a:p>
        </p:txBody>
      </p:sp>
      <p:sp>
        <p:nvSpPr>
          <p:cNvPr id="5" name="Rectángulo 4"/>
          <p:cNvSpPr/>
          <p:nvPr/>
        </p:nvSpPr>
        <p:spPr>
          <a:xfrm>
            <a:off x="220688" y="4033378"/>
            <a:ext cx="5400600" cy="2462213"/>
          </a:xfrm>
          <a:prstGeom prst="rect">
            <a:avLst/>
          </a:prstGeom>
        </p:spPr>
        <p:txBody>
          <a:bodyPr wrap="square">
            <a:spAutoFit/>
          </a:bodyPr>
          <a:lstStyle/>
          <a:p>
            <a:r>
              <a:rPr lang="es-ES" sz="1400">
                <a:solidFill>
                  <a:schemeClr val="tx1"/>
                </a:solidFill>
              </a:rPr>
              <a:t>2.10 ) Una partícula de carga 6 ·10</a:t>
            </a:r>
            <a:r>
              <a:rPr lang="es-ES" sz="1400" baseline="30000">
                <a:solidFill>
                  <a:schemeClr val="tx1"/>
                </a:solidFill>
              </a:rPr>
              <a:t>-6</a:t>
            </a:r>
            <a:r>
              <a:rPr lang="es-ES" sz="1400">
                <a:solidFill>
                  <a:schemeClr val="tx1"/>
                </a:solidFill>
              </a:rPr>
              <a:t> C se encuentra en reposo en el punto (0,0). Se aplica un campo eléctrico uniforme de 500 N/C,  dirigido en el sentido positivo del eje OY.</a:t>
            </a:r>
          </a:p>
          <a:p>
            <a:r>
              <a:rPr lang="es-ES" sz="1400">
                <a:solidFill>
                  <a:schemeClr val="tx1"/>
                </a:solidFill>
              </a:rPr>
              <a:t>a) Describa la trayectoria seguida por la partícula hasta el instante en que se encuentra en el punto A, situado a 2 m del origen. ¿aumenta o disminuye la energía potencial de la partícula en dicho desplazamiento? , ¿en qué se convierte dicha variación de energía?</a:t>
            </a:r>
          </a:p>
          <a:p>
            <a:r>
              <a:rPr lang="es-ES" sz="1400">
                <a:solidFill>
                  <a:schemeClr val="tx1"/>
                </a:solidFill>
              </a:rPr>
              <a:t>b) Calcule el trabajo realizado por el campo en el desplazamiento de la partícula y la diferencia de potencial entre el origen y el punto A</a:t>
            </a:r>
          </a:p>
        </p:txBody>
      </p:sp>
      <p:pic>
        <p:nvPicPr>
          <p:cNvPr id="6" name="Imagen 5"/>
          <p:cNvPicPr>
            <a:picLocks noChangeAspect="1"/>
          </p:cNvPicPr>
          <p:nvPr/>
        </p:nvPicPr>
        <p:blipFill rotWithShape="1">
          <a:blip r:embed="rId4"/>
          <a:srcRect l="2334"/>
          <a:stretch/>
        </p:blipFill>
        <p:spPr>
          <a:xfrm>
            <a:off x="5796136" y="3831650"/>
            <a:ext cx="3014092" cy="2647950"/>
          </a:xfrm>
          <a:prstGeom prst="rect">
            <a:avLst/>
          </a:prstGeom>
        </p:spPr>
      </p:pic>
    </p:spTree>
    <p:extLst>
      <p:ext uri="{BB962C8B-B14F-4D97-AF65-F5344CB8AC3E}">
        <p14:creationId xmlns:p14="http://schemas.microsoft.com/office/powerpoint/2010/main" val="2028701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8148921" cy="4221088"/>
          </a:xfrm>
          <a:prstGeom prst="rect">
            <a:avLst/>
          </a:prstGeom>
        </p:spPr>
      </p:pic>
      <p:sp>
        <p:nvSpPr>
          <p:cNvPr id="4" name="CuadroTexto 3"/>
          <p:cNvSpPr txBox="1"/>
          <p:nvPr/>
        </p:nvSpPr>
        <p:spPr>
          <a:xfrm>
            <a:off x="7596336" y="188640"/>
            <a:ext cx="1031051" cy="369332"/>
          </a:xfrm>
          <a:prstGeom prst="rect">
            <a:avLst/>
          </a:prstGeom>
          <a:noFill/>
        </p:spPr>
        <p:txBody>
          <a:bodyPr wrap="none" rtlCol="0">
            <a:spAutoFit/>
          </a:bodyPr>
          <a:lstStyle/>
          <a:p>
            <a:r>
              <a:rPr lang="es-ES">
                <a:solidFill>
                  <a:schemeClr val="tx1"/>
                </a:solidFill>
              </a:rPr>
              <a:t>Sol 2.10</a:t>
            </a:r>
          </a:p>
        </p:txBody>
      </p:sp>
      <p:pic>
        <p:nvPicPr>
          <p:cNvPr id="5" name="Imagen 4"/>
          <p:cNvPicPr>
            <a:picLocks noChangeAspect="1"/>
          </p:cNvPicPr>
          <p:nvPr/>
        </p:nvPicPr>
        <p:blipFill>
          <a:blip r:embed="rId3"/>
          <a:stretch>
            <a:fillRect/>
          </a:stretch>
        </p:blipFill>
        <p:spPr>
          <a:xfrm>
            <a:off x="0" y="4293096"/>
            <a:ext cx="7211311" cy="2422613"/>
          </a:xfrm>
          <a:prstGeom prst="rect">
            <a:avLst/>
          </a:prstGeom>
        </p:spPr>
      </p:pic>
    </p:spTree>
    <p:extLst>
      <p:ext uri="{BB962C8B-B14F-4D97-AF65-F5344CB8AC3E}">
        <p14:creationId xmlns:p14="http://schemas.microsoft.com/office/powerpoint/2010/main" val="2088356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520" y="0"/>
            <a:ext cx="9168519" cy="400110"/>
          </a:xfrm>
          <a:prstGeom prst="rect">
            <a:avLst/>
          </a:prstGeom>
          <a:solidFill>
            <a:schemeClr val="bg2">
              <a:lumMod val="20000"/>
              <a:lumOff val="80000"/>
            </a:schemeClr>
          </a:solidFill>
        </p:spPr>
        <p:txBody>
          <a:bodyPr wrap="square" rtlCol="0">
            <a:spAutoFit/>
          </a:bodyPr>
          <a:lstStyle/>
          <a:p>
            <a:r>
              <a:rPr lang="es-ES" sz="2000">
                <a:solidFill>
                  <a:schemeClr val="tx1"/>
                </a:solidFill>
              </a:rPr>
              <a:t>MATERIAL DE APOYO</a:t>
            </a:r>
          </a:p>
        </p:txBody>
      </p:sp>
      <p:sp>
        <p:nvSpPr>
          <p:cNvPr id="4" name="CuadroTexto 3"/>
          <p:cNvSpPr txBox="1"/>
          <p:nvPr/>
        </p:nvSpPr>
        <p:spPr>
          <a:xfrm>
            <a:off x="179512" y="620688"/>
            <a:ext cx="8280920" cy="5232202"/>
          </a:xfrm>
          <a:prstGeom prst="rect">
            <a:avLst/>
          </a:prstGeom>
          <a:noFill/>
        </p:spPr>
        <p:txBody>
          <a:bodyPr wrap="square" rtlCol="0">
            <a:spAutoFit/>
          </a:bodyPr>
          <a:lstStyle/>
          <a:p>
            <a:r>
              <a:rPr lang="es-ES" sz="2800" b="1">
                <a:solidFill>
                  <a:schemeClr val="accent6">
                    <a:lumMod val="50000"/>
                  </a:schemeClr>
                </a:solidFill>
              </a:rPr>
              <a:t>Vídeos: </a:t>
            </a:r>
          </a:p>
          <a:p>
            <a:endParaRPr lang="es-ES">
              <a:solidFill>
                <a:schemeClr val="accent6">
                  <a:lumMod val="50000"/>
                </a:schemeClr>
              </a:solidFill>
            </a:endParaRPr>
          </a:p>
          <a:p>
            <a:r>
              <a:rPr lang="es-ES">
                <a:solidFill>
                  <a:schemeClr val="accent6">
                    <a:lumMod val="50000"/>
                  </a:schemeClr>
                </a:solidFill>
              </a:rPr>
              <a:t>Ley de Coulomb</a:t>
            </a:r>
          </a:p>
          <a:p>
            <a:endParaRPr lang="es-ES">
              <a:solidFill>
                <a:schemeClr val="accent6">
                  <a:lumMod val="50000"/>
                </a:schemeClr>
              </a:solidFill>
            </a:endParaRPr>
          </a:p>
          <a:p>
            <a:r>
              <a:rPr lang="es-ES">
                <a:solidFill>
                  <a:schemeClr val="accent6">
                    <a:lumMod val="50000"/>
                  </a:schemeClr>
                </a:solidFill>
                <a:hlinkClick r:id="rId2"/>
              </a:rPr>
              <a:t>https://tv.urjc.es/video/5b486fb7d68b14072d8b456b</a:t>
            </a:r>
            <a:endParaRPr lang="es-ES">
              <a:solidFill>
                <a:schemeClr val="accent6">
                  <a:lumMod val="50000"/>
                </a:schemeClr>
              </a:solidFill>
            </a:endParaRPr>
          </a:p>
          <a:p>
            <a:endParaRPr lang="es-ES">
              <a:solidFill>
                <a:schemeClr val="accent6">
                  <a:lumMod val="50000"/>
                </a:schemeClr>
              </a:solidFill>
            </a:endParaRPr>
          </a:p>
          <a:p>
            <a:r>
              <a:rPr lang="es-ES">
                <a:solidFill>
                  <a:schemeClr val="accent6">
                    <a:lumMod val="50000"/>
                  </a:schemeClr>
                </a:solidFill>
              </a:rPr>
              <a:t>Campo Eléctrico</a:t>
            </a:r>
          </a:p>
          <a:p>
            <a:endParaRPr lang="es-ES">
              <a:solidFill>
                <a:schemeClr val="accent6">
                  <a:lumMod val="50000"/>
                </a:schemeClr>
              </a:solidFill>
            </a:endParaRPr>
          </a:p>
          <a:p>
            <a:r>
              <a:rPr lang="es-ES">
                <a:solidFill>
                  <a:schemeClr val="accent6">
                    <a:lumMod val="50000"/>
                  </a:schemeClr>
                </a:solidFill>
                <a:hlinkClick r:id="rId3"/>
              </a:rPr>
              <a:t>https://tv.urjc.es/video/5b487a38d68b1469418b4581</a:t>
            </a:r>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r>
              <a:rPr lang="es-ES">
                <a:solidFill>
                  <a:schemeClr val="accent6">
                    <a:lumMod val="50000"/>
                  </a:schemeClr>
                </a:solidFill>
              </a:rPr>
              <a:t>Potencial y trabajo</a:t>
            </a:r>
          </a:p>
          <a:p>
            <a:endParaRPr lang="es-ES">
              <a:solidFill>
                <a:schemeClr val="accent6">
                  <a:lumMod val="50000"/>
                </a:schemeClr>
              </a:solidFill>
            </a:endParaRPr>
          </a:p>
          <a:p>
            <a:r>
              <a:rPr lang="es-ES">
                <a:solidFill>
                  <a:schemeClr val="accent6">
                    <a:lumMod val="50000"/>
                  </a:schemeClr>
                </a:solidFill>
                <a:hlinkClick r:id="rId4"/>
              </a:rPr>
              <a:t>https://tv.urjc.es/video/5b4881b4d68b149e548b4585</a:t>
            </a:r>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r>
              <a:rPr lang="es-ES">
                <a:solidFill>
                  <a:schemeClr val="accent6">
                    <a:lumMod val="50000"/>
                  </a:schemeClr>
                </a:solidFill>
              </a:rPr>
              <a:t> </a:t>
            </a:r>
          </a:p>
        </p:txBody>
      </p:sp>
    </p:spTree>
    <p:extLst>
      <p:ext uri="{BB962C8B-B14F-4D97-AF65-F5344CB8AC3E}">
        <p14:creationId xmlns:p14="http://schemas.microsoft.com/office/powerpoint/2010/main" val="1618262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5519170"/>
            <a:ext cx="9433048" cy="1200329"/>
          </a:xfrm>
          <a:prstGeom prst="rect">
            <a:avLst/>
          </a:prstGeom>
        </p:spPr>
        <p:txBody>
          <a:bodyPr wrap="square">
            <a:spAutoFit/>
          </a:bodyPr>
          <a:lstStyle/>
          <a:p>
            <a:r>
              <a:rPr lang="es-ES">
                <a:solidFill>
                  <a:schemeClr val="accent6">
                    <a:lumMod val="50000"/>
                  </a:schemeClr>
                </a:solidFill>
                <a:hlinkClick r:id="rId2"/>
              </a:rPr>
              <a:t>https://www.youtube.com/watch?v=QBTgzYmkC_I&amp;ab_channel=QuantumFracture</a:t>
            </a:r>
            <a:endParaRPr lang="es-ES">
              <a:solidFill>
                <a:schemeClr val="accent6">
                  <a:lumMod val="50000"/>
                </a:schemeClr>
              </a:solidFill>
            </a:endParaRPr>
          </a:p>
          <a:p>
            <a:r>
              <a:rPr lang="es-ES">
                <a:solidFill>
                  <a:schemeClr val="accent6">
                    <a:lumMod val="50000"/>
                  </a:schemeClr>
                </a:solidFill>
                <a:hlinkClick r:id="rId3"/>
              </a:rPr>
              <a:t>https://www.youtube.com/watch?v=IEP5IM4N7GE&amp;t=23s&amp;ab_channel=QuantumFracture</a:t>
            </a:r>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p:txBody>
      </p:sp>
      <p:sp>
        <p:nvSpPr>
          <p:cNvPr id="3" name="CuadroTexto 2"/>
          <p:cNvSpPr txBox="1"/>
          <p:nvPr/>
        </p:nvSpPr>
        <p:spPr>
          <a:xfrm>
            <a:off x="-24520" y="0"/>
            <a:ext cx="9168519" cy="400110"/>
          </a:xfrm>
          <a:prstGeom prst="rect">
            <a:avLst/>
          </a:prstGeom>
          <a:solidFill>
            <a:schemeClr val="bg2">
              <a:lumMod val="20000"/>
              <a:lumOff val="80000"/>
            </a:schemeClr>
          </a:solidFill>
        </p:spPr>
        <p:txBody>
          <a:bodyPr wrap="square" rtlCol="0">
            <a:spAutoFit/>
          </a:bodyPr>
          <a:lstStyle/>
          <a:p>
            <a:r>
              <a:rPr lang="es-ES" sz="2000">
                <a:solidFill>
                  <a:schemeClr val="tx1"/>
                </a:solidFill>
              </a:rPr>
              <a:t>MATERIAL DE APOYO</a:t>
            </a:r>
          </a:p>
        </p:txBody>
      </p:sp>
      <p:sp>
        <p:nvSpPr>
          <p:cNvPr id="5" name="CuadroTexto 4"/>
          <p:cNvSpPr txBox="1"/>
          <p:nvPr/>
        </p:nvSpPr>
        <p:spPr>
          <a:xfrm>
            <a:off x="419279" y="736254"/>
            <a:ext cx="8280920" cy="3570208"/>
          </a:xfrm>
          <a:prstGeom prst="rect">
            <a:avLst/>
          </a:prstGeom>
          <a:noFill/>
        </p:spPr>
        <p:txBody>
          <a:bodyPr wrap="square" rtlCol="0">
            <a:spAutoFit/>
          </a:bodyPr>
          <a:lstStyle/>
          <a:p>
            <a:r>
              <a:rPr lang="es-ES" sz="2800" b="1">
                <a:solidFill>
                  <a:schemeClr val="accent6">
                    <a:lumMod val="50000"/>
                  </a:schemeClr>
                </a:solidFill>
              </a:rPr>
              <a:t>Vídeos de ejercicios: </a:t>
            </a:r>
          </a:p>
          <a:p>
            <a:endParaRPr lang="es-ES">
              <a:solidFill>
                <a:schemeClr val="accent6">
                  <a:lumMod val="50000"/>
                </a:schemeClr>
              </a:solidFill>
            </a:endParaRPr>
          </a:p>
          <a:p>
            <a:r>
              <a:rPr lang="es-ES">
                <a:solidFill>
                  <a:schemeClr val="accent6">
                    <a:lumMod val="50000"/>
                  </a:schemeClr>
                </a:solidFill>
              </a:rPr>
              <a:t>Ejemplos resueltos de  Campo Eléctrico y potencial</a:t>
            </a:r>
          </a:p>
          <a:p>
            <a:endParaRPr lang="es-ES">
              <a:solidFill>
                <a:schemeClr val="accent6">
                  <a:lumMod val="50000"/>
                </a:schemeClr>
              </a:solidFill>
            </a:endParaRPr>
          </a:p>
          <a:p>
            <a:r>
              <a:rPr lang="es-ES">
                <a:solidFill>
                  <a:schemeClr val="accent6">
                    <a:lumMod val="50000"/>
                  </a:schemeClr>
                </a:solidFill>
                <a:hlinkClick r:id="rId4"/>
              </a:rPr>
              <a:t>https://youtu.be/xVMlGRcp54U</a:t>
            </a:r>
            <a:endParaRPr lang="es-ES">
              <a:solidFill>
                <a:schemeClr val="accent6">
                  <a:lumMod val="50000"/>
                </a:schemeClr>
              </a:solidFill>
            </a:endParaRPr>
          </a:p>
          <a:p>
            <a:r>
              <a:rPr lang="es-ES">
                <a:solidFill>
                  <a:schemeClr val="accent6">
                    <a:lumMod val="50000"/>
                  </a:schemeClr>
                </a:solidFill>
                <a:hlinkClick r:id="rId5"/>
              </a:rPr>
              <a:t>https://youtu.be/Obh1NVyz_No</a:t>
            </a:r>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endParaRPr lang="es-ES">
              <a:solidFill>
                <a:schemeClr val="accent6">
                  <a:lumMod val="50000"/>
                </a:schemeClr>
              </a:solidFill>
            </a:endParaRPr>
          </a:p>
          <a:p>
            <a:r>
              <a:rPr lang="es-ES">
                <a:solidFill>
                  <a:schemeClr val="accent6">
                    <a:lumMod val="50000"/>
                  </a:schemeClr>
                </a:solidFill>
              </a:rPr>
              <a:t> </a:t>
            </a:r>
          </a:p>
        </p:txBody>
      </p:sp>
      <p:sp>
        <p:nvSpPr>
          <p:cNvPr id="6" name="CuadroTexto 5"/>
          <p:cNvSpPr txBox="1"/>
          <p:nvPr/>
        </p:nvSpPr>
        <p:spPr>
          <a:xfrm>
            <a:off x="539552" y="4889733"/>
            <a:ext cx="2172390" cy="369332"/>
          </a:xfrm>
          <a:prstGeom prst="rect">
            <a:avLst/>
          </a:prstGeom>
          <a:noFill/>
        </p:spPr>
        <p:txBody>
          <a:bodyPr wrap="none" rtlCol="0">
            <a:spAutoFit/>
          </a:bodyPr>
          <a:lstStyle/>
          <a:p>
            <a:r>
              <a:rPr lang="es-ES">
                <a:solidFill>
                  <a:schemeClr val="accent6">
                    <a:lumMod val="50000"/>
                  </a:schemeClr>
                </a:solidFill>
              </a:rPr>
              <a:t>Vídeos divulgativos</a:t>
            </a:r>
          </a:p>
        </p:txBody>
      </p:sp>
    </p:spTree>
    <p:extLst>
      <p:ext uri="{BB962C8B-B14F-4D97-AF65-F5344CB8AC3E}">
        <p14:creationId xmlns:p14="http://schemas.microsoft.com/office/powerpoint/2010/main" val="4180091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014" y="188640"/>
            <a:ext cx="9073008" cy="5386090"/>
          </a:xfrm>
          <a:prstGeom prst="rect">
            <a:avLst/>
          </a:prstGeom>
        </p:spPr>
        <p:txBody>
          <a:bodyPr wrap="square">
            <a:spAutoFit/>
          </a:bodyPr>
          <a:lstStyle/>
          <a:p>
            <a:r>
              <a:rPr lang="es-ES">
                <a:solidFill>
                  <a:srgbClr val="00B050"/>
                </a:solidFill>
                <a:latin typeface="helvetica" panose="020B0604020202020204" pitchFamily="34" charset="0"/>
              </a:rPr>
              <a:t>BIBLIOGRAFÍA:</a:t>
            </a:r>
          </a:p>
          <a:p>
            <a:endParaRPr lang="es-ES">
              <a:solidFill>
                <a:srgbClr val="00B050"/>
              </a:solidFill>
              <a:latin typeface="helvetica" panose="020B0604020202020204" pitchFamily="34" charset="0"/>
            </a:endParaRPr>
          </a:p>
          <a:p>
            <a:pPr marL="571500" indent="-571500">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B050"/>
                </a:solidFill>
                <a:latin typeface="Arial" pitchFamily="34" charset="0"/>
                <a:cs typeface="Arial" pitchFamily="34" charset="0"/>
              </a:rPr>
              <a:t>Physics for scientists and engineers” (5</a:t>
            </a:r>
            <a:r>
              <a:rPr lang="en-US" sz="2800" baseline="30000">
                <a:solidFill>
                  <a:srgbClr val="00B050"/>
                </a:solidFill>
                <a:latin typeface="Arial" pitchFamily="34" charset="0"/>
                <a:cs typeface="Arial" pitchFamily="34" charset="0"/>
              </a:rPr>
              <a:t>th</a:t>
            </a:r>
            <a:r>
              <a:rPr lang="en-US" sz="2800">
                <a:solidFill>
                  <a:srgbClr val="00B050"/>
                </a:solidFill>
                <a:latin typeface="Arial" pitchFamily="34" charset="0"/>
                <a:cs typeface="Arial" pitchFamily="34" charset="0"/>
              </a:rPr>
              <a:t> edition), P.A. Tipler, G. </a:t>
            </a:r>
            <a:r>
              <a:rPr lang="en-US" sz="2800" err="1">
                <a:solidFill>
                  <a:srgbClr val="00B050"/>
                </a:solidFill>
                <a:latin typeface="Arial" pitchFamily="34" charset="0"/>
                <a:cs typeface="Arial" pitchFamily="34" charset="0"/>
              </a:rPr>
              <a:t>Mosca</a:t>
            </a:r>
            <a:r>
              <a:rPr lang="en-US" sz="2800">
                <a:solidFill>
                  <a:srgbClr val="00B050"/>
                </a:solidFill>
                <a:latin typeface="Arial" pitchFamily="34" charset="0"/>
                <a:cs typeface="Arial" pitchFamily="34" charset="0"/>
              </a:rPr>
              <a:t> </a:t>
            </a:r>
          </a:p>
          <a:p>
            <a:pPr marL="571500" indent="-571500">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a:solidFill>
                  <a:srgbClr val="00B050"/>
                </a:solidFill>
                <a:latin typeface="helvetica" panose="020B0604020202020204" pitchFamily="34" charset="0"/>
              </a:rPr>
              <a:t>Apuntes equipo docente asignatura Electromagnetismo para el Grado de Ingeniería Informática (J.E. Prieto, C. Gómez- Navarro, P. Segovia, M. Jaafar, </a:t>
            </a:r>
            <a:r>
              <a:rPr lang="en-US" sz="2800">
                <a:solidFill>
                  <a:srgbClr val="00B050"/>
                </a:solidFill>
                <a:latin typeface="Arial" pitchFamily="34" charset="0"/>
                <a:cs typeface="Arial" pitchFamily="34" charset="0"/>
              </a:rPr>
              <a:t> UAM)</a:t>
            </a:r>
          </a:p>
          <a:p>
            <a:pPr marL="571500" indent="-5715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a:solidFill>
                  <a:srgbClr val="00B050"/>
                </a:solidFill>
                <a:latin typeface="helvetica" panose="020B0604020202020204" pitchFamily="34" charset="0"/>
              </a:rPr>
              <a:t>Página  web EUIT Forestal - Universidad Politécnica de Madrid - realizada por Teresa Martín Blas y Ana Serrano Fernández.</a:t>
            </a:r>
          </a:p>
          <a:p>
            <a:pPr marL="571500" indent="-5715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800">
                <a:solidFill>
                  <a:srgbClr val="00B050"/>
                </a:solidFill>
                <a:latin typeface="helvetica" panose="020B0604020202020204" pitchFamily="34" charset="0"/>
              </a:rPr>
              <a:t>Vídeos: Clase </a:t>
            </a:r>
            <a:r>
              <a:rPr lang="es-ES" sz="2800" err="1">
                <a:solidFill>
                  <a:srgbClr val="00B050"/>
                </a:solidFill>
                <a:latin typeface="helvetica" panose="020B0604020202020204" pitchFamily="34" charset="0"/>
              </a:rPr>
              <a:t>On</a:t>
            </a:r>
            <a:r>
              <a:rPr lang="es-ES" sz="2800">
                <a:solidFill>
                  <a:srgbClr val="00B050"/>
                </a:solidFill>
                <a:latin typeface="helvetica" panose="020B0604020202020204" pitchFamily="34" charset="0"/>
              </a:rPr>
              <a:t> line Universidad Rey Juan Carlos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B050"/>
              </a:solidFill>
              <a:latin typeface="Arial" pitchFamily="34" charset="0"/>
              <a:cs typeface="Arial" pitchFamily="34" charset="0"/>
            </a:endParaRPr>
          </a:p>
        </p:txBody>
      </p:sp>
      <p:sp>
        <p:nvSpPr>
          <p:cNvPr id="4" name="Marcador de pie de página 5"/>
          <p:cNvSpPr txBox="1">
            <a:spLocks/>
          </p:cNvSpPr>
          <p:nvPr/>
        </p:nvSpPr>
        <p:spPr bwMode="auto">
          <a:xfrm>
            <a:off x="2423115" y="6492875"/>
            <a:ext cx="4386262" cy="3651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defPPr>
              <a:defRPr lang="es-ES"/>
            </a:defPPr>
            <a:lvl1pPr algn="l" rtl="0" fontAlgn="base">
              <a:spcBef>
                <a:spcPct val="0"/>
              </a:spcBef>
              <a:spcAft>
                <a:spcPct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kern="1200">
                <a:solidFill>
                  <a:srgbClr val="000000"/>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pPr algn="ctr" fontAlgn="auto">
              <a:spcBef>
                <a:spcPts val="0"/>
              </a:spcBef>
              <a:spcAft>
                <a:spcPts val="0"/>
              </a:spcAft>
              <a:tabLst/>
              <a:defRPr/>
            </a:pPr>
            <a:r>
              <a:rPr lang="es-ES" sz="1200">
                <a:solidFill>
                  <a:prstClr val="black">
                    <a:tint val="75000"/>
                  </a:prstClr>
                </a:solidFill>
                <a:latin typeface="Calibri" panose="020F0502020204030204"/>
              </a:rPr>
              <a:t>GRUPO 117 Física Grado Biología- UAM-Curso 19/20. M.Jaafar</a:t>
            </a:r>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43420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23528" y="188640"/>
            <a:ext cx="6336704" cy="6126935"/>
          </a:xfrm>
          <a:prstGeom prst="rect">
            <a:avLst/>
          </a:prstGeom>
          <a:noFill/>
          <a:ln w="9525">
            <a:noFill/>
            <a:round/>
            <a:headEnd/>
            <a:tailEnd/>
          </a:ln>
          <a:effectLst/>
        </p:spPr>
        <p:txBody>
          <a:bodyPr wrap="square" lIns="90000" tIns="46800" rIns="90000" bIns="46800">
            <a:spAutoFit/>
          </a:bodyPr>
          <a:lstStyle/>
          <a:p>
            <a:pPr marL="0" marR="0" lvl="0" indent="0" algn="l" defTabSz="457200" rtl="0" eaLnBrk="1" fontAlgn="base" latinLnBrk="0" hangingPunct="1">
              <a:lnSpc>
                <a:spcPct val="100000"/>
              </a:lnSpc>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800" b="0" i="1" u="none" strike="noStrike" kern="1200" cap="none" spc="0" normalizeH="0" baseline="0" noProof="0">
                <a:ln>
                  <a:noFill/>
                </a:ln>
                <a:solidFill>
                  <a:srgbClr val="FF0000"/>
                </a:solidFill>
                <a:effectLst/>
                <a:uLnTx/>
                <a:uFillTx/>
                <a:latin typeface="Arial" charset="0"/>
                <a:ea typeface="+mn-ea"/>
                <a:cs typeface="Arial" charset="0"/>
              </a:rPr>
              <a:t>Interacción electromagnética</a:t>
            </a:r>
            <a:r>
              <a:rPr kumimoji="0" lang="es-ES" sz="2800" b="0" i="0" u="none" strike="noStrike" kern="1200" cap="none" spc="0" normalizeH="0" baseline="0" noProof="0">
                <a:ln>
                  <a:noFill/>
                </a:ln>
                <a:solidFill>
                  <a:srgbClr val="FF0000"/>
                </a:solidFill>
                <a:effectLst/>
                <a:uLnTx/>
                <a:uFillTx/>
                <a:latin typeface="Arial" charset="0"/>
                <a:ea typeface="+mn-ea"/>
                <a:cs typeface="Arial" charset="0"/>
              </a:rPr>
              <a:t>:  </a:t>
            </a:r>
          </a:p>
          <a:p>
            <a:pPr marL="0" marR="0" lvl="0" indent="0" algn="l" defTabSz="457200" rtl="0" eaLnBrk="1" fontAlgn="base" latinLnBrk="0" hangingPunct="1">
              <a:lnSpc>
                <a:spcPct val="100000"/>
              </a:lnSpc>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s-ES" sz="2800" b="0" i="0" u="none" strike="noStrike" kern="1200" cap="none" spc="0" normalizeH="0" baseline="0" noProof="0">
              <a:ln>
                <a:noFill/>
              </a:ln>
              <a:solidFill>
                <a:srgbClr val="FF0000"/>
              </a:solidFill>
              <a:effectLst/>
              <a:uLnTx/>
              <a:uFillTx/>
              <a:latin typeface="Arial" charset="0"/>
              <a:ea typeface="+mn-ea"/>
              <a:cs typeface="Arial" charset="0"/>
            </a:endParaRPr>
          </a:p>
          <a:p>
            <a:pPr marL="285750" lvl="0" indent="-285750" algn="just" defTabSz="457200">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400">
                <a:solidFill>
                  <a:srgbClr val="000099"/>
                </a:solidFill>
                <a:cs typeface="Arial" charset="0"/>
              </a:rPr>
              <a:t>DEFINICIÓN: </a:t>
            </a:r>
            <a:r>
              <a:rPr lang="es-ES" sz="2400"/>
              <a:t>Es la interacción entre </a:t>
            </a:r>
            <a:r>
              <a:rPr lang="es-ES" sz="2400">
                <a:solidFill>
                  <a:schemeClr val="tx1"/>
                </a:solidFill>
              </a:rPr>
              <a:t>cargas eléctricas, que se manifiesta por medio de campos eléctricos y de campos magnéticos, relacionados entre sí. Es una fuerza de largo alcance (teóricamente infinito), mucho más intensa que la gravedad.</a:t>
            </a:r>
            <a:endParaRPr lang="es-ES" sz="1600">
              <a:solidFill>
                <a:schemeClr val="tx1"/>
              </a:solidFill>
            </a:endParaRPr>
          </a:p>
          <a:p>
            <a:pPr marL="0" marR="0" lvl="0" indent="0" algn="l" defTabSz="457200" rtl="0" eaLnBrk="1" fontAlgn="base" latinLnBrk="0" hangingPunct="1">
              <a:lnSpc>
                <a:spcPct val="100000"/>
              </a:lnSpc>
              <a:spcBef>
                <a:spcPct val="0"/>
              </a:spcBef>
              <a:spcAft>
                <a:spcPct val="0"/>
              </a:spcAft>
              <a:buClrTx/>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s-ES" sz="2400">
              <a:solidFill>
                <a:srgbClr val="000099"/>
              </a:solidFill>
              <a:cs typeface="Arial" charset="0"/>
            </a:endParaRPr>
          </a:p>
          <a:p>
            <a:pPr marL="342900" marR="0" lvl="0" indent="-342900" algn="l" defTabSz="457200" rtl="0" eaLnBrk="1" fontAlgn="base" latinLnBrk="0" hangingPunct="1">
              <a:lnSpc>
                <a:spcPct val="100000"/>
              </a:lnSpc>
              <a:spcBef>
                <a:spcPct val="0"/>
              </a:spcBef>
              <a:spcAft>
                <a:spcPct val="0"/>
              </a:spcAft>
              <a:buClrTx/>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s-ES" sz="2400">
                <a:solidFill>
                  <a:srgbClr val="000099"/>
                </a:solidFill>
                <a:cs typeface="Arial" charset="0"/>
              </a:rPr>
              <a:t>Es la </a:t>
            </a: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responsable  de fenómenos como:</a:t>
            </a:r>
          </a:p>
          <a:p>
            <a:pPr marL="0" marR="0" lvl="0" indent="0" algn="l" defTabSz="457200" rtl="0" eaLnBrk="1" fontAlgn="base" latinLnBrk="0" hangingPunct="1">
              <a:lnSpc>
                <a:spcPct val="100000"/>
              </a:lnSpc>
              <a:spcBef>
                <a:spcPct val="0"/>
              </a:spcBef>
              <a:spcAft>
                <a:spcPct val="0"/>
              </a:spcAft>
              <a:buClrTx/>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 </a:t>
            </a:r>
          </a:p>
          <a:p>
            <a:pPr marL="742950" marR="0" lvl="1" indent="-285750" algn="l" defTabSz="457200" rtl="0" eaLnBrk="1" fontAlgn="base" latinLnBrk="0" hangingPunct="1">
              <a:lnSpc>
                <a:spcPct val="100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la cohesión y estructura de la materia,</a:t>
            </a:r>
          </a:p>
          <a:p>
            <a:pPr marL="742950" marR="0" lvl="1" indent="-285750" algn="l" defTabSz="457200" rtl="0" eaLnBrk="1" fontAlgn="base" latinLnBrk="0" hangingPunct="1">
              <a:lnSpc>
                <a:spcPct val="100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la conducción eléctrica,</a:t>
            </a:r>
          </a:p>
          <a:p>
            <a:pPr marL="742950" marR="0" lvl="1" indent="-285750" algn="l" defTabSz="457200" rtl="0" eaLnBrk="1" fontAlgn="base" latinLnBrk="0" hangingPunct="1">
              <a:lnSpc>
                <a:spcPct val="100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la radiación EM (luz),</a:t>
            </a:r>
          </a:p>
          <a:p>
            <a:pPr marL="742950" marR="0" lvl="1" indent="-285750" algn="l" defTabSz="457200" rtl="0" eaLnBrk="1" fontAlgn="base" latinLnBrk="0" hangingPunct="1">
              <a:lnSpc>
                <a:spcPct val="100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s-ES" sz="2400" b="0" i="0" u="none" strike="noStrike" kern="1200" cap="none" spc="0" normalizeH="0" baseline="0" noProof="0">
                <a:ln>
                  <a:noFill/>
                </a:ln>
                <a:solidFill>
                  <a:srgbClr val="000099"/>
                </a:solidFill>
                <a:effectLst/>
                <a:uLnTx/>
                <a:uFillTx/>
                <a:latin typeface="Arial" charset="0"/>
                <a:ea typeface="+mn-ea"/>
                <a:cs typeface="Arial" charset="0"/>
              </a:rPr>
              <a:t>… </a:t>
            </a:r>
          </a:p>
        </p:txBody>
      </p:sp>
      <p:pic>
        <p:nvPicPr>
          <p:cNvPr id="5" name="Picture 5" descr="A sodium and chloride ion, shown with their corresponding positive and negative charges"/>
          <p:cNvPicPr>
            <a:picLocks noChangeAspect="1" noChangeArrowheads="1"/>
          </p:cNvPicPr>
          <p:nvPr/>
        </p:nvPicPr>
        <p:blipFill>
          <a:blip r:embed="rId2" cstate="print"/>
          <a:srcRect/>
          <a:stretch>
            <a:fillRect/>
          </a:stretch>
        </p:blipFill>
        <p:spPr bwMode="auto">
          <a:xfrm>
            <a:off x="7017637" y="1124744"/>
            <a:ext cx="2097738" cy="2006201"/>
          </a:xfrm>
          <a:prstGeom prst="rect">
            <a:avLst/>
          </a:prstGeom>
          <a:noFill/>
          <a:ln>
            <a:solidFill>
              <a:schemeClr val="accent1"/>
            </a:solidFill>
          </a:ln>
        </p:spPr>
      </p:pic>
      <p:pic>
        <p:nvPicPr>
          <p:cNvPr id="7" name="Imagen 6"/>
          <p:cNvPicPr>
            <a:picLocks noChangeAspect="1"/>
          </p:cNvPicPr>
          <p:nvPr/>
        </p:nvPicPr>
        <p:blipFill>
          <a:blip r:embed="rId3"/>
          <a:stretch>
            <a:fillRect/>
          </a:stretch>
        </p:blipFill>
        <p:spPr>
          <a:xfrm>
            <a:off x="6867629" y="3789040"/>
            <a:ext cx="2247746" cy="2286769"/>
          </a:xfrm>
          <a:prstGeom prst="rect">
            <a:avLst/>
          </a:prstGeom>
        </p:spPr>
      </p:pic>
    </p:spTree>
    <p:extLst>
      <p:ext uri="{BB962C8B-B14F-4D97-AF65-F5344CB8AC3E}">
        <p14:creationId xmlns:p14="http://schemas.microsoft.com/office/powerpoint/2010/main" val="1991139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
        <p:nvSpPr>
          <p:cNvPr id="3" name="CuadroTexto 2"/>
          <p:cNvSpPr txBox="1"/>
          <p:nvPr/>
        </p:nvSpPr>
        <p:spPr>
          <a:xfrm>
            <a:off x="330624" y="980728"/>
            <a:ext cx="8633864" cy="1354217"/>
          </a:xfrm>
          <a:prstGeom prst="rect">
            <a:avLst/>
          </a:prstGeom>
          <a:noFill/>
        </p:spPr>
        <p:txBody>
          <a:bodyPr wrap="square" rtlCol="0">
            <a:spAutoFit/>
          </a:bodyPr>
          <a:lstStyle/>
          <a:p>
            <a:r>
              <a:rPr lang="es-ES" sz="2800" b="1">
                <a:solidFill>
                  <a:schemeClr val="tx1"/>
                </a:solidFill>
              </a:rPr>
              <a:t>¿Verdadero o Falso?</a:t>
            </a:r>
          </a:p>
          <a:p>
            <a:endParaRPr lang="es-ES">
              <a:solidFill>
                <a:schemeClr val="tx1"/>
              </a:solidFill>
            </a:endParaRPr>
          </a:p>
          <a:p>
            <a:r>
              <a:rPr lang="es-ES" i="1">
                <a:solidFill>
                  <a:schemeClr val="accent1">
                    <a:lumMod val="50000"/>
                  </a:schemeClr>
                </a:solidFill>
              </a:rPr>
              <a:t>“El trabajo necesario para transportar una carga eléctrica de un punto a otro que se encuentran a distinto potencial eléctrico, es nulo”.</a:t>
            </a:r>
          </a:p>
        </p:txBody>
      </p:sp>
      <p:sp>
        <p:nvSpPr>
          <p:cNvPr id="5" name="Rectángulo 4"/>
          <p:cNvSpPr/>
          <p:nvPr/>
        </p:nvSpPr>
        <p:spPr>
          <a:xfrm>
            <a:off x="336287" y="4797152"/>
            <a:ext cx="8471426" cy="646331"/>
          </a:xfrm>
          <a:prstGeom prst="rect">
            <a:avLst/>
          </a:prstGeom>
        </p:spPr>
        <p:txBody>
          <a:bodyPr wrap="square">
            <a:spAutoFit/>
          </a:bodyPr>
          <a:lstStyle/>
          <a:p>
            <a:r>
              <a:rPr lang="es-ES" i="1">
                <a:solidFill>
                  <a:schemeClr val="accent1">
                    <a:lumMod val="50000"/>
                  </a:schemeClr>
                </a:solidFill>
              </a:rPr>
              <a:t>Bajo la única acción de la fuerza electrostática las cargas eléctricas negativas se mueven hacia donde aumenta su energía potencial electrostática</a:t>
            </a:r>
          </a:p>
        </p:txBody>
      </p:sp>
    </p:spTree>
    <p:extLst>
      <p:ext uri="{BB962C8B-B14F-4D97-AF65-F5344CB8AC3E}">
        <p14:creationId xmlns:p14="http://schemas.microsoft.com/office/powerpoint/2010/main" val="1516229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6748" y="2306628"/>
            <a:ext cx="7506296" cy="2530212"/>
          </a:xfrm>
          <a:prstGeom prst="rect">
            <a:avLst/>
          </a:prstGeom>
        </p:spPr>
      </p:pic>
      <p:sp>
        <p:nvSpPr>
          <p:cNvPr id="4" name="CuadroTexto 3"/>
          <p:cNvSpPr txBox="1"/>
          <p:nvPr/>
        </p:nvSpPr>
        <p:spPr>
          <a:xfrm>
            <a:off x="330624" y="980728"/>
            <a:ext cx="8633864" cy="1354217"/>
          </a:xfrm>
          <a:prstGeom prst="rect">
            <a:avLst/>
          </a:prstGeom>
          <a:noFill/>
        </p:spPr>
        <p:txBody>
          <a:bodyPr wrap="square" rtlCol="0">
            <a:spAutoFit/>
          </a:bodyPr>
          <a:lstStyle/>
          <a:p>
            <a:r>
              <a:rPr lang="es-ES" sz="2800" b="1">
                <a:solidFill>
                  <a:schemeClr val="tx1"/>
                </a:solidFill>
              </a:rPr>
              <a:t>¿Verdadero o Falso?</a:t>
            </a:r>
          </a:p>
          <a:p>
            <a:endParaRPr lang="es-ES">
              <a:solidFill>
                <a:schemeClr val="tx1"/>
              </a:solidFill>
            </a:endParaRPr>
          </a:p>
          <a:p>
            <a:r>
              <a:rPr lang="es-ES" i="1">
                <a:solidFill>
                  <a:schemeClr val="accent1">
                    <a:lumMod val="50000"/>
                  </a:schemeClr>
                </a:solidFill>
              </a:rPr>
              <a:t>“El trabajo necesario para transportar una carga eléctrica de un punto a otro que se encuentran a distinto potencial eléctrico, es nulo”.</a:t>
            </a:r>
          </a:p>
        </p:txBody>
      </p:sp>
      <p:sp>
        <p:nvSpPr>
          <p:cNvPr id="5" name="CuadroTexto 4"/>
          <p:cNvSpPr txBox="1"/>
          <p:nvPr/>
        </p:nvSpPr>
        <p:spPr>
          <a:xfrm>
            <a:off x="418173" y="2662753"/>
            <a:ext cx="928524" cy="369332"/>
          </a:xfrm>
          <a:prstGeom prst="rect">
            <a:avLst/>
          </a:prstGeom>
          <a:noFill/>
        </p:spPr>
        <p:txBody>
          <a:bodyPr wrap="none" rtlCol="0">
            <a:spAutoFit/>
          </a:bodyPr>
          <a:lstStyle/>
          <a:p>
            <a:r>
              <a:rPr lang="es-ES">
                <a:solidFill>
                  <a:srgbClr val="FF0000"/>
                </a:solidFill>
              </a:rPr>
              <a:t>FALSO</a:t>
            </a:r>
          </a:p>
        </p:txBody>
      </p:sp>
      <p:sp>
        <p:nvSpPr>
          <p:cNvPr id="6" name="Rectángulo 5"/>
          <p:cNvSpPr/>
          <p:nvPr/>
        </p:nvSpPr>
        <p:spPr>
          <a:xfrm>
            <a:off x="336287" y="4797152"/>
            <a:ext cx="8471426" cy="646331"/>
          </a:xfrm>
          <a:prstGeom prst="rect">
            <a:avLst/>
          </a:prstGeom>
        </p:spPr>
        <p:txBody>
          <a:bodyPr wrap="square">
            <a:spAutoFit/>
          </a:bodyPr>
          <a:lstStyle/>
          <a:p>
            <a:r>
              <a:rPr lang="es-ES" i="1">
                <a:solidFill>
                  <a:schemeClr val="accent1">
                    <a:lumMod val="50000"/>
                  </a:schemeClr>
                </a:solidFill>
              </a:rPr>
              <a:t>Bajo la única acción de la fuerza electrostática las cargas eléctricas negativas se mueven hacia donde aumenta su energía potencial electrostática</a:t>
            </a:r>
          </a:p>
        </p:txBody>
      </p:sp>
      <p:sp>
        <p:nvSpPr>
          <p:cNvPr id="7" name="Rectángulo 6"/>
          <p:cNvSpPr/>
          <p:nvPr/>
        </p:nvSpPr>
        <p:spPr>
          <a:xfrm>
            <a:off x="330624" y="6078687"/>
            <a:ext cx="8725827" cy="523220"/>
          </a:xfrm>
          <a:prstGeom prst="rect">
            <a:avLst/>
          </a:prstGeom>
        </p:spPr>
        <p:txBody>
          <a:bodyPr wrap="square">
            <a:spAutoFit/>
          </a:bodyPr>
          <a:lstStyle/>
          <a:p>
            <a:r>
              <a:rPr lang="es-ES" sz="1400">
                <a:solidFill>
                  <a:srgbClr val="333333"/>
                </a:solidFill>
                <a:latin typeface="helvetica" panose="020B0604020202020204" pitchFamily="34" charset="0"/>
              </a:rPr>
              <a:t>Bajo la única acción de la fuerza electrostática, </a:t>
            </a:r>
            <a:r>
              <a:rPr lang="es-ES" sz="1400" b="1">
                <a:solidFill>
                  <a:srgbClr val="333333"/>
                </a:solidFill>
                <a:latin typeface="helvetica" panose="020B0604020202020204" pitchFamily="34" charset="0"/>
              </a:rPr>
              <a:t>todas las cargas tienden a moverse de modo que el trabajo de la fuerza sea positivo, es decir, de modo que disminuye su energía potencial</a:t>
            </a:r>
            <a:r>
              <a:rPr lang="es-ES" sz="1400">
                <a:solidFill>
                  <a:srgbClr val="333333"/>
                </a:solidFill>
                <a:latin typeface="helvetica" panose="020B0604020202020204" pitchFamily="34" charset="0"/>
              </a:rPr>
              <a:t>. </a:t>
            </a:r>
            <a:endParaRPr lang="es-ES" sz="1400"/>
          </a:p>
        </p:txBody>
      </p:sp>
      <p:sp>
        <p:nvSpPr>
          <p:cNvPr id="8" name="CuadroTexto 7"/>
          <p:cNvSpPr txBox="1"/>
          <p:nvPr/>
        </p:nvSpPr>
        <p:spPr>
          <a:xfrm>
            <a:off x="304888" y="5531798"/>
            <a:ext cx="928524" cy="369332"/>
          </a:xfrm>
          <a:prstGeom prst="rect">
            <a:avLst/>
          </a:prstGeom>
          <a:noFill/>
        </p:spPr>
        <p:txBody>
          <a:bodyPr wrap="none" rtlCol="0">
            <a:spAutoFit/>
          </a:bodyPr>
          <a:lstStyle/>
          <a:p>
            <a:r>
              <a:rPr lang="es-ES">
                <a:solidFill>
                  <a:srgbClr val="FF0000"/>
                </a:solidFill>
              </a:rPr>
              <a:t>FALSO</a:t>
            </a:r>
          </a:p>
        </p:txBody>
      </p:sp>
      <p:sp>
        <p:nvSpPr>
          <p:cNvPr id="9" name="CuadroTexto 8"/>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Tree>
    <p:extLst>
      <p:ext uri="{BB962C8B-B14F-4D97-AF65-F5344CB8AC3E}">
        <p14:creationId xmlns:p14="http://schemas.microsoft.com/office/powerpoint/2010/main" val="4039716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564" y="1772816"/>
            <a:ext cx="7971546" cy="646331"/>
          </a:xfrm>
          <a:prstGeom prst="rect">
            <a:avLst/>
          </a:prstGeom>
        </p:spPr>
        <p:txBody>
          <a:bodyPr wrap="square">
            <a:spAutoFit/>
          </a:bodyPr>
          <a:lstStyle/>
          <a:p>
            <a:r>
              <a:rPr lang="es-ES" i="1">
                <a:solidFill>
                  <a:schemeClr val="accent1">
                    <a:lumMod val="50000"/>
                  </a:schemeClr>
                </a:solidFill>
              </a:rPr>
              <a:t>“Las líneas de campo eléctrico son siempre paralelas a las superficies equipotenciales.”</a:t>
            </a:r>
          </a:p>
        </p:txBody>
      </p:sp>
      <p:sp>
        <p:nvSpPr>
          <p:cNvPr id="8" name="Rectángulo 7"/>
          <p:cNvSpPr/>
          <p:nvPr/>
        </p:nvSpPr>
        <p:spPr>
          <a:xfrm>
            <a:off x="179512" y="980997"/>
            <a:ext cx="3739550" cy="523220"/>
          </a:xfrm>
          <a:prstGeom prst="rect">
            <a:avLst/>
          </a:prstGeom>
        </p:spPr>
        <p:txBody>
          <a:bodyPr wrap="none">
            <a:spAutoFit/>
          </a:bodyPr>
          <a:lstStyle/>
          <a:p>
            <a:pPr lvl="0"/>
            <a:r>
              <a:rPr lang="es-ES" sz="2800" b="1">
                <a:solidFill>
                  <a:srgbClr val="000000"/>
                </a:solidFill>
              </a:rPr>
              <a:t>¿Verdadero o Falso?</a:t>
            </a:r>
          </a:p>
        </p:txBody>
      </p:sp>
      <p:sp>
        <p:nvSpPr>
          <p:cNvPr id="9" name="Rectángulo 8"/>
          <p:cNvSpPr/>
          <p:nvPr/>
        </p:nvSpPr>
        <p:spPr>
          <a:xfrm>
            <a:off x="395536" y="3645024"/>
            <a:ext cx="7488832" cy="646331"/>
          </a:xfrm>
          <a:prstGeom prst="rect">
            <a:avLst/>
          </a:prstGeom>
        </p:spPr>
        <p:txBody>
          <a:bodyPr wrap="square">
            <a:spAutoFit/>
          </a:bodyPr>
          <a:lstStyle/>
          <a:p>
            <a:r>
              <a:rPr lang="es-ES" i="1">
                <a:solidFill>
                  <a:schemeClr val="accent1">
                    <a:lumMod val="50000"/>
                  </a:schemeClr>
                </a:solidFill>
              </a:rPr>
              <a:t>“Cuando en una región del espacio el campo eléctrico es nulo, también lo es el potencial eléctrico”.</a:t>
            </a:r>
            <a:r>
              <a:rPr lang="es-ES">
                <a:solidFill>
                  <a:srgbClr val="333333"/>
                </a:solidFill>
                <a:latin typeface="helvetica" panose="020B0604020202020204" pitchFamily="34" charset="0"/>
              </a:rPr>
              <a:t> </a:t>
            </a:r>
            <a:endParaRPr lang="es-ES"/>
          </a:p>
        </p:txBody>
      </p:sp>
      <p:sp>
        <p:nvSpPr>
          <p:cNvPr id="10" name="Rectángulo 9"/>
          <p:cNvSpPr/>
          <p:nvPr/>
        </p:nvSpPr>
        <p:spPr>
          <a:xfrm>
            <a:off x="323528" y="5373216"/>
            <a:ext cx="7865574" cy="646331"/>
          </a:xfrm>
          <a:prstGeom prst="rect">
            <a:avLst/>
          </a:prstGeom>
        </p:spPr>
        <p:txBody>
          <a:bodyPr wrap="square">
            <a:spAutoFit/>
          </a:bodyPr>
          <a:lstStyle/>
          <a:p>
            <a:r>
              <a:rPr lang="es-ES" i="1">
                <a:solidFill>
                  <a:schemeClr val="accent1">
                    <a:lumMod val="50000"/>
                  </a:schemeClr>
                </a:solidFill>
              </a:rPr>
              <a:t> ”El trabajo de la fuerza electrostática para llevar una carga de un punto a otro depende de la variación de potencial eléctrico entre esos dos puntos”.</a:t>
            </a:r>
            <a:r>
              <a:rPr lang="es-ES">
                <a:solidFill>
                  <a:srgbClr val="333333"/>
                </a:solidFill>
                <a:latin typeface="helvetica" panose="020B0604020202020204" pitchFamily="34" charset="0"/>
              </a:rPr>
              <a:t> </a:t>
            </a:r>
            <a:endParaRPr lang="es-ES"/>
          </a:p>
        </p:txBody>
      </p:sp>
      <p:sp>
        <p:nvSpPr>
          <p:cNvPr id="12" name="CuadroTexto 11"/>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Tree>
    <p:extLst>
      <p:ext uri="{BB962C8B-B14F-4D97-AF65-F5344CB8AC3E}">
        <p14:creationId xmlns:p14="http://schemas.microsoft.com/office/powerpoint/2010/main" val="2721039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p:nvPr/>
        </p:nvSpPr>
        <p:spPr>
          <a:xfrm>
            <a:off x="289564" y="1772816"/>
            <a:ext cx="7971546" cy="646331"/>
          </a:xfrm>
          <a:prstGeom prst="rect">
            <a:avLst/>
          </a:prstGeom>
        </p:spPr>
        <p:txBody>
          <a:bodyPr wrap="square">
            <a:spAutoFit/>
          </a:bodyPr>
          <a:lstStyle/>
          <a:p>
            <a:r>
              <a:rPr lang="es-ES" i="1">
                <a:solidFill>
                  <a:schemeClr val="accent1">
                    <a:lumMod val="50000"/>
                  </a:schemeClr>
                </a:solidFill>
              </a:rPr>
              <a:t>“Las líneas de campo eléctrico son siempre paralelas a las superficies equipotenciales.”</a:t>
            </a:r>
          </a:p>
        </p:txBody>
      </p:sp>
      <p:sp>
        <p:nvSpPr>
          <p:cNvPr id="8" name="Rectángulo 7"/>
          <p:cNvSpPr/>
          <p:nvPr/>
        </p:nvSpPr>
        <p:spPr>
          <a:xfrm>
            <a:off x="179512" y="980997"/>
            <a:ext cx="3739550" cy="523220"/>
          </a:xfrm>
          <a:prstGeom prst="rect">
            <a:avLst/>
          </a:prstGeom>
        </p:spPr>
        <p:txBody>
          <a:bodyPr wrap="none">
            <a:spAutoFit/>
          </a:bodyPr>
          <a:lstStyle/>
          <a:p>
            <a:pPr lvl="0"/>
            <a:r>
              <a:rPr lang="es-ES" sz="2800" b="1">
                <a:solidFill>
                  <a:srgbClr val="000000"/>
                </a:solidFill>
              </a:rPr>
              <a:t>¿Verdadero o Falso?</a:t>
            </a:r>
          </a:p>
        </p:txBody>
      </p:sp>
      <p:sp>
        <p:nvSpPr>
          <p:cNvPr id="9" name="Rectángulo 8"/>
          <p:cNvSpPr/>
          <p:nvPr/>
        </p:nvSpPr>
        <p:spPr>
          <a:xfrm>
            <a:off x="395536" y="3645024"/>
            <a:ext cx="7488832" cy="646331"/>
          </a:xfrm>
          <a:prstGeom prst="rect">
            <a:avLst/>
          </a:prstGeom>
        </p:spPr>
        <p:txBody>
          <a:bodyPr wrap="square">
            <a:spAutoFit/>
          </a:bodyPr>
          <a:lstStyle/>
          <a:p>
            <a:r>
              <a:rPr lang="es-ES" i="1">
                <a:solidFill>
                  <a:schemeClr val="accent1">
                    <a:lumMod val="50000"/>
                  </a:schemeClr>
                </a:solidFill>
              </a:rPr>
              <a:t>“Cuando en una región del espacio el campo eléctrico es nulo, también lo es el potencial eléctrico”.</a:t>
            </a:r>
            <a:r>
              <a:rPr lang="es-ES">
                <a:solidFill>
                  <a:srgbClr val="333333"/>
                </a:solidFill>
                <a:latin typeface="helvetica" panose="020B0604020202020204" pitchFamily="34" charset="0"/>
              </a:rPr>
              <a:t> </a:t>
            </a:r>
            <a:endParaRPr lang="es-ES"/>
          </a:p>
        </p:txBody>
      </p:sp>
      <p:sp>
        <p:nvSpPr>
          <p:cNvPr id="10" name="Rectángulo 9"/>
          <p:cNvSpPr/>
          <p:nvPr/>
        </p:nvSpPr>
        <p:spPr>
          <a:xfrm>
            <a:off x="323528" y="5373216"/>
            <a:ext cx="7865574" cy="646331"/>
          </a:xfrm>
          <a:prstGeom prst="rect">
            <a:avLst/>
          </a:prstGeom>
        </p:spPr>
        <p:txBody>
          <a:bodyPr wrap="square">
            <a:spAutoFit/>
          </a:bodyPr>
          <a:lstStyle/>
          <a:p>
            <a:r>
              <a:rPr lang="es-ES" i="1">
                <a:solidFill>
                  <a:schemeClr val="accent1">
                    <a:lumMod val="50000"/>
                  </a:schemeClr>
                </a:solidFill>
              </a:rPr>
              <a:t> ”El trabajo de la fuerza electrostática para llevar una carga de un punto a otro depende de la variación de potencial eléctrico entre esos dos puntos”.</a:t>
            </a:r>
            <a:r>
              <a:rPr lang="es-ES">
                <a:solidFill>
                  <a:srgbClr val="333333"/>
                </a:solidFill>
                <a:latin typeface="helvetica" panose="020B0604020202020204" pitchFamily="34" charset="0"/>
              </a:rPr>
              <a:t> </a:t>
            </a:r>
            <a:endParaRPr lang="es-ES"/>
          </a:p>
        </p:txBody>
      </p:sp>
      <p:sp>
        <p:nvSpPr>
          <p:cNvPr id="3" name="CuadroTexto 2"/>
          <p:cNvSpPr txBox="1"/>
          <p:nvPr/>
        </p:nvSpPr>
        <p:spPr>
          <a:xfrm>
            <a:off x="418173" y="2662753"/>
            <a:ext cx="928524" cy="369332"/>
          </a:xfrm>
          <a:prstGeom prst="rect">
            <a:avLst/>
          </a:prstGeom>
          <a:noFill/>
        </p:spPr>
        <p:txBody>
          <a:bodyPr wrap="none" rtlCol="0">
            <a:spAutoFit/>
          </a:bodyPr>
          <a:lstStyle/>
          <a:p>
            <a:r>
              <a:rPr lang="es-ES">
                <a:solidFill>
                  <a:srgbClr val="FF0000"/>
                </a:solidFill>
              </a:rPr>
              <a:t>FALSO</a:t>
            </a:r>
          </a:p>
        </p:txBody>
      </p:sp>
      <p:sp>
        <p:nvSpPr>
          <p:cNvPr id="11" name="CuadroTexto 10"/>
          <p:cNvSpPr txBox="1"/>
          <p:nvPr/>
        </p:nvSpPr>
        <p:spPr>
          <a:xfrm>
            <a:off x="418173" y="4647619"/>
            <a:ext cx="928524" cy="369332"/>
          </a:xfrm>
          <a:prstGeom prst="rect">
            <a:avLst/>
          </a:prstGeom>
          <a:noFill/>
        </p:spPr>
        <p:txBody>
          <a:bodyPr wrap="none" rtlCol="0">
            <a:spAutoFit/>
          </a:bodyPr>
          <a:lstStyle/>
          <a:p>
            <a:r>
              <a:rPr lang="es-ES">
                <a:solidFill>
                  <a:srgbClr val="FF0000"/>
                </a:solidFill>
              </a:rPr>
              <a:t>FALSO</a:t>
            </a:r>
          </a:p>
        </p:txBody>
      </p:sp>
      <p:sp>
        <p:nvSpPr>
          <p:cNvPr id="12" name="CuadroTexto 11"/>
          <p:cNvSpPr txBox="1"/>
          <p:nvPr/>
        </p:nvSpPr>
        <p:spPr>
          <a:xfrm>
            <a:off x="418173" y="6379093"/>
            <a:ext cx="1646605" cy="369332"/>
          </a:xfrm>
          <a:prstGeom prst="rect">
            <a:avLst/>
          </a:prstGeom>
          <a:noFill/>
        </p:spPr>
        <p:txBody>
          <a:bodyPr wrap="none" rtlCol="0">
            <a:spAutoFit/>
          </a:bodyPr>
          <a:lstStyle/>
          <a:p>
            <a:r>
              <a:rPr lang="es-ES">
                <a:solidFill>
                  <a:srgbClr val="00B0F0"/>
                </a:solidFill>
              </a:rPr>
              <a:t>VERDADERO</a:t>
            </a:r>
          </a:p>
        </p:txBody>
      </p:sp>
      <p:pic>
        <p:nvPicPr>
          <p:cNvPr id="5" name="Imagen 4"/>
          <p:cNvPicPr>
            <a:picLocks noChangeAspect="1"/>
          </p:cNvPicPr>
          <p:nvPr/>
        </p:nvPicPr>
        <p:blipFill>
          <a:blip r:embed="rId2"/>
          <a:stretch>
            <a:fillRect/>
          </a:stretch>
        </p:blipFill>
        <p:spPr>
          <a:xfrm>
            <a:off x="2776262" y="6389054"/>
            <a:ext cx="2285599" cy="359371"/>
          </a:xfrm>
          <a:prstGeom prst="rect">
            <a:avLst/>
          </a:prstGeom>
        </p:spPr>
      </p:pic>
      <p:sp>
        <p:nvSpPr>
          <p:cNvPr id="13" name="Text Box 1"/>
          <p:cNvSpPr txBox="1">
            <a:spLocks noChangeArrowheads="1"/>
          </p:cNvSpPr>
          <p:nvPr/>
        </p:nvSpPr>
        <p:spPr bwMode="auto">
          <a:xfrm>
            <a:off x="2433569" y="2503894"/>
            <a:ext cx="5256584" cy="771623"/>
          </a:xfrm>
          <a:prstGeom prst="rect">
            <a:avLst/>
          </a:prstGeom>
          <a:noFill/>
          <a:ln w="9525">
            <a:solidFill>
              <a:srgbClr val="000099"/>
            </a:solidFill>
            <a:round/>
            <a:headEnd/>
            <a:tailEnd/>
          </a:ln>
          <a:effectLst/>
        </p:spPr>
        <p:txBody>
          <a:bodyPr wrap="square" lIns="90000" tIns="46800" rIns="90000" bIns="46800">
            <a:spAutoFit/>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 sz="2200" b="1" i="1">
                <a:solidFill>
                  <a:srgbClr val="FF0000"/>
                </a:solidFill>
                <a:sym typeface="Symbol"/>
              </a:rPr>
              <a:t>E</a:t>
            </a:r>
            <a:r>
              <a:rPr lang="es-ES" sz="2200">
                <a:solidFill>
                  <a:srgbClr val="FF0000"/>
                </a:solidFill>
                <a:sym typeface="Symbol"/>
              </a:rPr>
              <a:t> </a:t>
            </a:r>
            <a:r>
              <a:rPr lang="es-ES" sz="2200">
                <a:solidFill>
                  <a:srgbClr val="000099"/>
                </a:solidFill>
                <a:sym typeface="Symbol"/>
              </a:rPr>
              <a:t>es</a:t>
            </a:r>
            <a:r>
              <a:rPr lang="es-ES" sz="2200">
                <a:solidFill>
                  <a:srgbClr val="FF0000"/>
                </a:solidFill>
                <a:sym typeface="Symbol"/>
              </a:rPr>
              <a:t> SIEMPRE </a:t>
            </a:r>
            <a:r>
              <a:rPr lang="es-ES" sz="2200" i="1">
                <a:solidFill>
                  <a:srgbClr val="FF0000"/>
                </a:solidFill>
                <a:sym typeface="Symbol"/>
              </a:rPr>
              <a:t>perpendicular</a:t>
            </a:r>
            <a:r>
              <a:rPr lang="es-ES" sz="2200">
                <a:solidFill>
                  <a:srgbClr val="FF0000"/>
                </a:solidFill>
                <a:sym typeface="Symbol"/>
              </a:rPr>
              <a:t> </a:t>
            </a:r>
            <a:r>
              <a:rPr lang="es-ES" sz="2200">
                <a:solidFill>
                  <a:srgbClr val="000099"/>
                </a:solidFill>
                <a:sym typeface="Symbol"/>
              </a:rPr>
              <a:t>a las</a:t>
            </a:r>
            <a:r>
              <a:rPr lang="es-ES" sz="2200">
                <a:solidFill>
                  <a:srgbClr val="FF0000"/>
                </a:solidFill>
                <a:sym typeface="Symbol"/>
              </a:rPr>
              <a:t> superficies </a:t>
            </a:r>
            <a:r>
              <a:rPr lang="es-ES" sz="2200" i="1">
                <a:solidFill>
                  <a:srgbClr val="FF0000"/>
                </a:solidFill>
                <a:sym typeface="Symbol"/>
              </a:rPr>
              <a:t>equipotenciales</a:t>
            </a:r>
            <a:r>
              <a:rPr lang="es-ES" sz="2200">
                <a:solidFill>
                  <a:srgbClr val="FF0000"/>
                </a:solidFill>
                <a:sym typeface="Symbol"/>
              </a:rPr>
              <a:t> </a:t>
            </a:r>
            <a:r>
              <a:rPr lang="es-ES" sz="2200">
                <a:solidFill>
                  <a:srgbClr val="000099"/>
                </a:solidFill>
                <a:sym typeface="Symbol"/>
              </a:rPr>
              <a:t>(</a:t>
            </a:r>
            <a:r>
              <a:rPr lang="es-ES" sz="2200" i="1">
                <a:solidFill>
                  <a:srgbClr val="000099"/>
                </a:solidFill>
                <a:sym typeface="Symbol"/>
              </a:rPr>
              <a:t>V</a:t>
            </a:r>
            <a:r>
              <a:rPr lang="es-ES" sz="2200">
                <a:solidFill>
                  <a:srgbClr val="000099"/>
                </a:solidFill>
                <a:sym typeface="Symbol"/>
              </a:rPr>
              <a:t> = cte.)	</a:t>
            </a:r>
            <a:endParaRPr lang="es-ES" sz="2200" i="1">
              <a:solidFill>
                <a:srgbClr val="000099"/>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4198100018"/>
              </p:ext>
            </p:extLst>
          </p:nvPr>
        </p:nvGraphicFramePr>
        <p:xfrm>
          <a:off x="2130549" y="4342137"/>
          <a:ext cx="4251532" cy="924836"/>
        </p:xfrm>
        <a:graphic>
          <a:graphicData uri="http://schemas.openxmlformats.org/presentationml/2006/ole">
            <mc:AlternateContent xmlns:mc="http://schemas.openxmlformats.org/markup-compatibility/2006">
              <mc:Choice xmlns:v="urn:schemas-microsoft-com:vml" Requires="v">
                <p:oleObj name="OpenOffice.org" r:id="rId3" imgW="2436120" imgH="384840" progId="opendocument.MathDocument.1">
                  <p:embed/>
                </p:oleObj>
              </mc:Choice>
              <mc:Fallback>
                <p:oleObj name="OpenOffice.org" r:id="rId3" imgW="2436120" imgH="384840" progId="opendocument.MathDocument.1">
                  <p:embed/>
                  <p:pic>
                    <p:nvPicPr>
                      <p:cNvPr id="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49" y="4342137"/>
                        <a:ext cx="4251532" cy="924836"/>
                      </a:xfrm>
                      <a:prstGeom prst="rect">
                        <a:avLst/>
                      </a:prstGeom>
                      <a:solidFill>
                        <a:srgbClr val="FFFF99"/>
                      </a:solidFill>
                    </p:spPr>
                  </p:pic>
                </p:oleObj>
              </mc:Fallback>
            </mc:AlternateContent>
          </a:graphicData>
        </a:graphic>
      </p:graphicFrame>
      <p:sp>
        <p:nvSpPr>
          <p:cNvPr id="15" name="Rectángulo 14"/>
          <p:cNvSpPr/>
          <p:nvPr/>
        </p:nvSpPr>
        <p:spPr>
          <a:xfrm>
            <a:off x="6505981" y="4444403"/>
            <a:ext cx="2638019" cy="830997"/>
          </a:xfrm>
          <a:prstGeom prst="rect">
            <a:avLst/>
          </a:prstGeom>
        </p:spPr>
        <p:txBody>
          <a:bodyPr wrap="square">
            <a:spAutoFit/>
          </a:bodyPr>
          <a:lstStyle/>
          <a:p>
            <a:pPr lvl="0" defTabSz="914400" eaLnBrk="0" hangingPunct="0">
              <a:buClrTx/>
              <a:buSzTx/>
            </a:pPr>
            <a:r>
              <a:rPr lang="es-ES" altLang="es-ES" sz="1200">
                <a:solidFill>
                  <a:srgbClr val="333333"/>
                </a:solidFill>
                <a:latin typeface="helvetica" panose="020B0604020202020204" pitchFamily="34" charset="0"/>
              </a:rPr>
              <a:t>De esta expresión se deduce que en una región del espacio en la que </a:t>
            </a:r>
            <a:r>
              <a:rPr lang="es-ES" altLang="es-ES" sz="1200" b="1">
                <a:solidFill>
                  <a:srgbClr val="00B050"/>
                </a:solidFill>
                <a:latin typeface="helvetica" panose="020B0604020202020204" pitchFamily="34" charset="0"/>
              </a:rPr>
              <a:t>el campo eléctrico es nulo, el potencial es constante</a:t>
            </a:r>
            <a:r>
              <a:rPr lang="es-ES" altLang="es-ES" sz="1200">
                <a:solidFill>
                  <a:srgbClr val="00B050"/>
                </a:solidFill>
                <a:latin typeface="helvetica" panose="020B0604020202020204" pitchFamily="34" charset="0"/>
              </a:rPr>
              <a:t>. </a:t>
            </a:r>
            <a:endParaRPr lang="es-ES" altLang="es-ES" sz="1200">
              <a:solidFill>
                <a:srgbClr val="FF0000"/>
              </a:solidFill>
            </a:endParaRPr>
          </a:p>
        </p:txBody>
      </p:sp>
      <p:sp>
        <p:nvSpPr>
          <p:cNvPr id="16" name="CuadroTexto 15"/>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Tree>
    <p:extLst>
      <p:ext uri="{BB962C8B-B14F-4D97-AF65-F5344CB8AC3E}">
        <p14:creationId xmlns:p14="http://schemas.microsoft.com/office/powerpoint/2010/main" val="903251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1268760"/>
            <a:ext cx="7971546" cy="1754326"/>
          </a:xfrm>
          <a:prstGeom prst="rect">
            <a:avLst/>
          </a:prstGeom>
        </p:spPr>
        <p:txBody>
          <a:bodyPr wrap="square">
            <a:spAutoFit/>
          </a:bodyPr>
          <a:lstStyle/>
          <a:p>
            <a:r>
              <a:rPr lang="es-ES" i="1">
                <a:solidFill>
                  <a:schemeClr val="accent1">
                    <a:lumMod val="50000"/>
                  </a:schemeClr>
                </a:solidFill>
              </a:rPr>
              <a:t>En una región del espacio el potencial electrostático aumenta en el sentido positivo del eje Z y no cambia en las direcciones de los otros dos ejes. </a:t>
            </a:r>
          </a:p>
          <a:p>
            <a:pPr marL="342900" indent="-342900">
              <a:buAutoNum type="alphaLcParenR"/>
            </a:pPr>
            <a:r>
              <a:rPr lang="es-ES" i="1">
                <a:solidFill>
                  <a:schemeClr val="accent1">
                    <a:lumMod val="50000"/>
                  </a:schemeClr>
                </a:solidFill>
              </a:rPr>
              <a:t>Dibujar en un esquema las líneas del campo electrostático y las superficies equipotenciales. </a:t>
            </a:r>
          </a:p>
          <a:p>
            <a:pPr marL="342900" indent="-342900">
              <a:buAutoNum type="alphaLcParenR"/>
            </a:pPr>
            <a:r>
              <a:rPr lang="es-ES" i="1">
                <a:solidFill>
                  <a:schemeClr val="accent1">
                    <a:lumMod val="50000"/>
                  </a:schemeClr>
                </a:solidFill>
              </a:rPr>
              <a:t>¿En qué dirección y sentido se moverá un electrón, inicialmente en reposo? </a:t>
            </a:r>
          </a:p>
        </p:txBody>
      </p:sp>
      <p:sp>
        <p:nvSpPr>
          <p:cNvPr id="5" name="CuadroTexto 4"/>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Tree>
    <p:extLst>
      <p:ext uri="{BB962C8B-B14F-4D97-AF65-F5344CB8AC3E}">
        <p14:creationId xmlns:p14="http://schemas.microsoft.com/office/powerpoint/2010/main" val="2477674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8" y="150"/>
            <a:ext cx="7805480" cy="6857850"/>
          </a:xfrm>
          <a:prstGeom prst="rect">
            <a:avLst/>
          </a:prstGeom>
        </p:spPr>
      </p:pic>
    </p:spTree>
    <p:extLst>
      <p:ext uri="{BB962C8B-B14F-4D97-AF65-F5344CB8AC3E}">
        <p14:creationId xmlns:p14="http://schemas.microsoft.com/office/powerpoint/2010/main" val="34044849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980728"/>
            <a:ext cx="7971546" cy="1754326"/>
          </a:xfrm>
          <a:prstGeom prst="rect">
            <a:avLst/>
          </a:prstGeom>
        </p:spPr>
        <p:txBody>
          <a:bodyPr wrap="square">
            <a:spAutoFit/>
          </a:bodyPr>
          <a:lstStyle/>
          <a:p>
            <a:r>
              <a:rPr lang="es-ES" i="1">
                <a:solidFill>
                  <a:schemeClr val="accent1">
                    <a:lumMod val="50000"/>
                  </a:schemeClr>
                </a:solidFill>
              </a:rPr>
              <a:t>a) Razonar si la Energía potencial electrostática de una carga q aumenta o disminuye, al pasar del </a:t>
            </a:r>
            <a:r>
              <a:rPr lang="es-ES" i="1" err="1">
                <a:solidFill>
                  <a:schemeClr val="accent1">
                    <a:lumMod val="50000"/>
                  </a:schemeClr>
                </a:solidFill>
              </a:rPr>
              <a:t>pto</a:t>
            </a:r>
            <a:r>
              <a:rPr lang="es-ES" i="1">
                <a:solidFill>
                  <a:schemeClr val="accent1">
                    <a:lumMod val="50000"/>
                  </a:schemeClr>
                </a:solidFill>
              </a:rPr>
              <a:t> A al </a:t>
            </a:r>
            <a:r>
              <a:rPr lang="es-ES" i="1" err="1">
                <a:solidFill>
                  <a:schemeClr val="accent1">
                    <a:lumMod val="50000"/>
                  </a:schemeClr>
                </a:solidFill>
              </a:rPr>
              <a:t>pto</a:t>
            </a:r>
            <a:r>
              <a:rPr lang="es-ES" i="1">
                <a:solidFill>
                  <a:schemeClr val="accent1">
                    <a:lumMod val="50000"/>
                  </a:schemeClr>
                </a:solidFill>
              </a:rPr>
              <a:t> B, siendo el potencial en A mayor que en B.</a:t>
            </a:r>
          </a:p>
          <a:p>
            <a:r>
              <a:rPr lang="es-ES" i="1">
                <a:solidFill>
                  <a:schemeClr val="accent1">
                    <a:lumMod val="50000"/>
                  </a:schemeClr>
                </a:solidFill>
              </a:rPr>
              <a:t>b) El punto A está más alejado que el B de la carga Q que crea el campo. Razonar si la carga Q es positiva o negativa (emplear también la información del apartado a).</a:t>
            </a:r>
          </a:p>
        </p:txBody>
      </p:sp>
      <p:sp>
        <p:nvSpPr>
          <p:cNvPr id="4" name="CuadroTexto 3"/>
          <p:cNvSpPr txBox="1"/>
          <p:nvPr/>
        </p:nvSpPr>
        <p:spPr>
          <a:xfrm>
            <a:off x="0" y="0"/>
            <a:ext cx="9144000" cy="523220"/>
          </a:xfrm>
          <a:prstGeom prst="rect">
            <a:avLst/>
          </a:prstGeom>
          <a:solidFill>
            <a:srgbClr val="002060"/>
          </a:solidFill>
        </p:spPr>
        <p:txBody>
          <a:bodyPr wrap="square" rtlCol="0">
            <a:spAutoFit/>
          </a:bodyPr>
          <a:lstStyle/>
          <a:p>
            <a:r>
              <a:rPr lang="es-ES" sz="2800">
                <a:solidFill>
                  <a:srgbClr val="FFFF00"/>
                </a:solidFill>
              </a:rPr>
              <a:t>Cuestiones</a:t>
            </a:r>
          </a:p>
        </p:txBody>
      </p:sp>
    </p:spTree>
    <p:extLst>
      <p:ext uri="{BB962C8B-B14F-4D97-AF65-F5344CB8AC3E}">
        <p14:creationId xmlns:p14="http://schemas.microsoft.com/office/powerpoint/2010/main" val="2062634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107940"/>
            <a:ext cx="8610600" cy="3324225"/>
          </a:xfrm>
          <a:prstGeom prst="rect">
            <a:avLst/>
          </a:prstGeom>
        </p:spPr>
      </p:pic>
      <p:pic>
        <p:nvPicPr>
          <p:cNvPr id="3" name="Imagen 2"/>
          <p:cNvPicPr>
            <a:picLocks noChangeAspect="1"/>
          </p:cNvPicPr>
          <p:nvPr/>
        </p:nvPicPr>
        <p:blipFill>
          <a:blip r:embed="rId3"/>
          <a:stretch>
            <a:fillRect/>
          </a:stretch>
        </p:blipFill>
        <p:spPr>
          <a:xfrm>
            <a:off x="107504" y="3479138"/>
            <a:ext cx="8467725" cy="3076575"/>
          </a:xfrm>
          <a:prstGeom prst="rect">
            <a:avLst/>
          </a:prstGeom>
        </p:spPr>
      </p:pic>
    </p:spTree>
    <p:extLst>
      <p:ext uri="{BB962C8B-B14F-4D97-AF65-F5344CB8AC3E}">
        <p14:creationId xmlns:p14="http://schemas.microsoft.com/office/powerpoint/2010/main" val="1559928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683568" y="1628800"/>
            <a:ext cx="3352200" cy="923330"/>
          </a:xfrm>
          <a:prstGeom prst="rect">
            <a:avLst/>
          </a:prstGeom>
        </p:spPr>
        <p:txBody>
          <a:bodyPr wrap="none">
            <a:spAutoFit/>
          </a:bodyPr>
          <a:lstStyle/>
          <a:p>
            <a:r>
              <a:rPr lang="es-ES">
                <a:solidFill>
                  <a:schemeClr val="accent6">
                    <a:lumMod val="50000"/>
                  </a:schemeClr>
                </a:solidFill>
                <a:hlinkClick r:id="rId2"/>
              </a:rPr>
              <a:t>https://youtu.be/mIEKYQrb9Ng</a:t>
            </a:r>
            <a:endParaRPr lang="es-ES">
              <a:solidFill>
                <a:schemeClr val="accent6">
                  <a:lumMod val="50000"/>
                </a:schemeClr>
              </a:solidFill>
            </a:endParaRPr>
          </a:p>
          <a:p>
            <a:r>
              <a:rPr lang="es-ES">
                <a:solidFill>
                  <a:schemeClr val="accent6">
                    <a:lumMod val="50000"/>
                  </a:schemeClr>
                </a:solidFill>
                <a:hlinkClick r:id="rId3"/>
              </a:rPr>
              <a:t>https://youtu.be/QB0tb8RRoSg</a:t>
            </a:r>
            <a:endParaRPr lang="es-ES">
              <a:solidFill>
                <a:schemeClr val="accent6">
                  <a:lumMod val="50000"/>
                </a:schemeClr>
              </a:solidFill>
            </a:endParaRPr>
          </a:p>
          <a:p>
            <a:endParaRPr lang="es-ES">
              <a:solidFill>
                <a:schemeClr val="accent6">
                  <a:lumMod val="50000"/>
                </a:schemeClr>
              </a:solidFill>
            </a:endParaRPr>
          </a:p>
        </p:txBody>
      </p:sp>
      <p:sp>
        <p:nvSpPr>
          <p:cNvPr id="3" name="CuadroTexto 2"/>
          <p:cNvSpPr txBox="1"/>
          <p:nvPr/>
        </p:nvSpPr>
        <p:spPr>
          <a:xfrm flipH="1">
            <a:off x="0" y="1124744"/>
            <a:ext cx="6579017" cy="369332"/>
          </a:xfrm>
          <a:prstGeom prst="rect">
            <a:avLst/>
          </a:prstGeom>
          <a:noFill/>
        </p:spPr>
        <p:txBody>
          <a:bodyPr wrap="square" rtlCol="0">
            <a:spAutoFit/>
          </a:bodyPr>
          <a:lstStyle/>
          <a:p>
            <a:r>
              <a:rPr lang="es-ES">
                <a:solidFill>
                  <a:schemeClr val="accent6">
                    <a:lumMod val="50000"/>
                  </a:schemeClr>
                </a:solidFill>
              </a:rPr>
              <a:t>Ejemplo dos cargas donde se anulan campo E y V</a:t>
            </a:r>
          </a:p>
        </p:txBody>
      </p:sp>
    </p:spTree>
    <p:extLst>
      <p:ext uri="{BB962C8B-B14F-4D97-AF65-F5344CB8AC3E}">
        <p14:creationId xmlns:p14="http://schemas.microsoft.com/office/powerpoint/2010/main" val="152506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144000" cy="523220"/>
          </a:xfrm>
          <a:prstGeom prst="rect">
            <a:avLst/>
          </a:prstGeom>
          <a:solidFill>
            <a:srgbClr val="70AD47"/>
          </a:solidFill>
          <a:ln w="12700" cap="flat" cmpd="sng" algn="ctr">
            <a:solidFill>
              <a:srgbClr val="70AD47">
                <a:shade val="50000"/>
              </a:srgbClr>
            </a:solidFill>
            <a:prstDash val="solid"/>
            <a:miter lim="800000"/>
          </a:ln>
          <a:effectLst/>
        </p:spPr>
        <p:txBody>
          <a:bodyPr>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1" i="0" u="none" strike="noStrike" kern="0" cap="none" spc="0" normalizeH="0" baseline="0" noProof="0">
                <a:ln>
                  <a:noFill/>
                </a:ln>
                <a:solidFill>
                  <a:srgbClr val="FFFFFF"/>
                </a:solidFill>
                <a:effectLst/>
                <a:uLnTx/>
                <a:uFillTx/>
                <a:latin typeface="Arial"/>
                <a:ea typeface="+mn-ea"/>
                <a:cs typeface="Arial" charset="0"/>
              </a:rPr>
              <a:t>ELECTRICIDAD Y ELECTROSTÁTICA</a:t>
            </a:r>
          </a:p>
        </p:txBody>
      </p:sp>
      <p:pic>
        <p:nvPicPr>
          <p:cNvPr id="5" name="Imagen 4"/>
          <p:cNvPicPr>
            <a:picLocks noChangeAspect="1"/>
          </p:cNvPicPr>
          <p:nvPr/>
        </p:nvPicPr>
        <p:blipFill>
          <a:blip r:embed="rId2"/>
          <a:stretch>
            <a:fillRect/>
          </a:stretch>
        </p:blipFill>
        <p:spPr>
          <a:xfrm>
            <a:off x="188172" y="1124744"/>
            <a:ext cx="3068104" cy="2041684"/>
          </a:xfrm>
          <a:prstGeom prst="rect">
            <a:avLst/>
          </a:prstGeom>
          <a:ln>
            <a:noFill/>
          </a:ln>
          <a:effectLst>
            <a:softEdge rad="112500"/>
          </a:effectLst>
        </p:spPr>
      </p:pic>
      <p:pic>
        <p:nvPicPr>
          <p:cNvPr id="6" name="Imagen 5"/>
          <p:cNvPicPr>
            <a:picLocks noChangeAspect="1"/>
          </p:cNvPicPr>
          <p:nvPr/>
        </p:nvPicPr>
        <p:blipFill rotWithShape="1">
          <a:blip r:embed="rId3"/>
          <a:srcRect t="12376"/>
          <a:stretch/>
        </p:blipFill>
        <p:spPr>
          <a:xfrm>
            <a:off x="267560" y="3435846"/>
            <a:ext cx="2909327" cy="2549287"/>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4184166" y="760591"/>
            <a:ext cx="4703275" cy="138499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0" i="0" u="none" strike="noStrike" kern="1200" cap="none" spc="0" normalizeH="0" baseline="0" noProof="0">
                <a:ln>
                  <a:noFill/>
                </a:ln>
                <a:solidFill>
                  <a:srgbClr val="000000"/>
                </a:solidFill>
                <a:effectLst/>
                <a:uLnTx/>
                <a:uFillTx/>
                <a:latin typeface="Calibri"/>
                <a:ea typeface="+mn-ea"/>
              </a:rPr>
              <a:t>Electricidad </a:t>
            </a:r>
            <a:r>
              <a:rPr kumimoji="0" lang="es-ES" sz="2800" b="0" i="0" u="none" strike="noStrike" kern="1200" cap="none" spc="0" normalizeH="0" baseline="0" noProof="0">
                <a:ln>
                  <a:noFill/>
                </a:ln>
                <a:solidFill>
                  <a:srgbClr val="000000"/>
                </a:solidFill>
                <a:effectLst/>
                <a:uLnTx/>
                <a:uFillTx/>
                <a:latin typeface="Calibri"/>
                <a:ea typeface="+mn-ea"/>
                <a:sym typeface="Wingdings" panose="05000000000000000000" pitchFamily="2" charset="2"/>
              </a:rPr>
              <a:t> algo cotidiano</a:t>
            </a:r>
          </a:p>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0" i="0" u="none" strike="noStrike" kern="1200" cap="none" spc="0" normalizeH="0" baseline="0" noProof="0">
                <a:ln>
                  <a:noFill/>
                </a:ln>
                <a:solidFill>
                  <a:srgbClr val="000000"/>
                </a:solidFill>
                <a:effectLst/>
                <a:uLnTx/>
                <a:uFillTx/>
                <a:latin typeface="Calibri"/>
                <a:ea typeface="+mn-ea"/>
                <a:sym typeface="Wingdings" panose="05000000000000000000" pitchFamily="2" charset="2"/>
              </a:rPr>
              <a:t>¿Sabemos en qué consiste?</a:t>
            </a:r>
          </a:p>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800" b="0" i="0" u="none" strike="noStrike" kern="1200" cap="none" spc="0" normalizeH="0" baseline="0" noProof="0">
                <a:ln>
                  <a:noFill/>
                </a:ln>
                <a:solidFill>
                  <a:srgbClr val="000000"/>
                </a:solidFill>
                <a:effectLst/>
                <a:uLnTx/>
                <a:uFillTx/>
                <a:latin typeface="Calibri"/>
                <a:ea typeface="+mn-ea"/>
                <a:sym typeface="Wingdings" panose="05000000000000000000" pitchFamily="2" charset="2"/>
              </a:rPr>
              <a:t>SON CARGAS EN MOVIMIENTO</a:t>
            </a:r>
          </a:p>
        </p:txBody>
      </p:sp>
      <p:pic>
        <p:nvPicPr>
          <p:cNvPr id="9" name="Imagen 8"/>
          <p:cNvPicPr>
            <a:picLocks noChangeAspect="1"/>
          </p:cNvPicPr>
          <p:nvPr/>
        </p:nvPicPr>
        <p:blipFill>
          <a:blip r:embed="rId4"/>
          <a:stretch>
            <a:fillRect/>
          </a:stretch>
        </p:blipFill>
        <p:spPr>
          <a:xfrm>
            <a:off x="4463988" y="2382957"/>
            <a:ext cx="4284476" cy="2826070"/>
          </a:xfrm>
          <a:prstGeom prst="rect">
            <a:avLst/>
          </a:prstGeom>
          <a:ln>
            <a:noFill/>
          </a:ln>
          <a:effectLst>
            <a:softEdge rad="112500"/>
          </a:effectLst>
        </p:spPr>
      </p:pic>
      <p:sp>
        <p:nvSpPr>
          <p:cNvPr id="10" name="CuadroTexto 9"/>
          <p:cNvSpPr txBox="1"/>
          <p:nvPr/>
        </p:nvSpPr>
        <p:spPr>
          <a:xfrm>
            <a:off x="3563888" y="5477301"/>
            <a:ext cx="5400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s-ES" sz="2000" b="0" i="0" u="none" strike="noStrike" kern="1200" cap="none" spc="0" normalizeH="0" baseline="0" noProof="0">
                <a:ln>
                  <a:noFill/>
                </a:ln>
                <a:solidFill>
                  <a:srgbClr val="000000"/>
                </a:solidFill>
                <a:effectLst/>
                <a:uLnTx/>
                <a:uFillTx/>
                <a:latin typeface="Calibri"/>
                <a:ea typeface="+mn-ea"/>
              </a:rPr>
              <a:t>Organismos complejos</a:t>
            </a:r>
            <a:r>
              <a:rPr kumimoji="0" lang="es-ES" sz="2000" b="0" i="0" u="none" strike="noStrike" kern="1200" cap="none" spc="0" normalizeH="0" noProof="0">
                <a:ln>
                  <a:noFill/>
                </a:ln>
                <a:solidFill>
                  <a:srgbClr val="000000"/>
                </a:solidFill>
                <a:effectLst/>
                <a:uLnTx/>
                <a:uFillTx/>
                <a:latin typeface="Calibri"/>
                <a:ea typeface="+mn-ea"/>
              </a:rPr>
              <a:t> (animales) están controlados por señales eléctricas derivadas de sensores que responden a cambios en el entorno</a:t>
            </a:r>
            <a:endParaRPr kumimoji="0" lang="es-ES" sz="2000" b="0" i="0" u="none" strike="noStrike" kern="1200" cap="none" spc="0" normalizeH="0" baseline="0" noProof="0">
              <a:ln>
                <a:noFill/>
              </a:ln>
              <a:solidFill>
                <a:srgbClr val="000000"/>
              </a:solidFill>
              <a:effectLst/>
              <a:uLnTx/>
              <a:uFillTx/>
              <a:latin typeface="Calibri"/>
              <a:ea typeface="+mn-ea"/>
              <a:sym typeface="Wingdings" panose="05000000000000000000" pitchFamily="2" charset="2"/>
            </a:endParaRPr>
          </a:p>
        </p:txBody>
      </p:sp>
    </p:spTree>
    <p:extLst>
      <p:ext uri="{BB962C8B-B14F-4D97-AF65-F5344CB8AC3E}">
        <p14:creationId xmlns:p14="http://schemas.microsoft.com/office/powerpoint/2010/main" val="344443028"/>
      </p:ext>
    </p:extLst>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DejaVu Sans"/>
      </a:majorFont>
      <a:minorFont>
        <a:latin typeface="Calibri"/>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072B40AB6E58640B2077F5E5D0A9572" ma:contentTypeVersion="3" ma:contentTypeDescription="Crear nuevo documento." ma:contentTypeScope="" ma:versionID="b1e63ae82e8f1266b9c5a7944c1c81f5">
  <xsd:schema xmlns:xsd="http://www.w3.org/2001/XMLSchema" xmlns:xs="http://www.w3.org/2001/XMLSchema" xmlns:p="http://schemas.microsoft.com/office/2006/metadata/properties" xmlns:ns2="7333d6ba-11cc-4c24-9df8-85e4a3ab94fe" targetNamespace="http://schemas.microsoft.com/office/2006/metadata/properties" ma:root="true" ma:fieldsID="bc9817eb43e8c51667afa9080207a540" ns2:_="">
    <xsd:import namespace="7333d6ba-11cc-4c24-9df8-85e4a3ab94f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3d6ba-11cc-4c24-9df8-85e4a3ab9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60B2B-7D13-4662-9840-9CE690AB2BCB}">
  <ds:schemaRefs>
    <ds:schemaRef ds:uri="http://schemas.microsoft.com/sharepoint/v3/contenttype/forms"/>
  </ds:schemaRefs>
</ds:datastoreItem>
</file>

<file path=customXml/itemProps2.xml><?xml version="1.0" encoding="utf-8"?>
<ds:datastoreItem xmlns:ds="http://schemas.openxmlformats.org/officeDocument/2006/customXml" ds:itemID="{9DE5BC4B-748F-42A0-AC40-F13B3C5B07D8}">
  <ds:schemaRefs>
    <ds:schemaRef ds:uri="7333d6ba-11cc-4c24-9df8-85e4a3ab94fe"/>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67E7A51-A7C6-4926-A30A-30E5939796FC}">
  <ds:schemaRefs>
    <ds:schemaRef ds:uri="7333d6ba-11cc-4c24-9df8-85e4a3ab94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2203</TotalTime>
  <Words>6555</Words>
  <Application>Microsoft Office PowerPoint</Application>
  <PresentationFormat>Presentación en pantalla (4:3)</PresentationFormat>
  <Paragraphs>583</Paragraphs>
  <Slides>88</Slides>
  <Notes>37</Notes>
  <HiddenSlides>4</HiddenSlides>
  <MMClips>0</MMClips>
  <ScaleCrop>false</ScaleCrop>
  <HeadingPairs>
    <vt:vector size="8" baseType="variant">
      <vt:variant>
        <vt:lpstr>Fuentes usadas</vt:lpstr>
      </vt:variant>
      <vt:variant>
        <vt:i4>10</vt:i4>
      </vt:variant>
      <vt:variant>
        <vt:lpstr>Tema</vt:lpstr>
      </vt:variant>
      <vt:variant>
        <vt:i4>4</vt:i4>
      </vt:variant>
      <vt:variant>
        <vt:lpstr>Servidores OLE incrustados</vt:lpstr>
      </vt:variant>
      <vt:variant>
        <vt:i4>2</vt:i4>
      </vt:variant>
      <vt:variant>
        <vt:lpstr>Títulos de diapositiva</vt:lpstr>
      </vt:variant>
      <vt:variant>
        <vt:i4>88</vt:i4>
      </vt:variant>
    </vt:vector>
  </HeadingPairs>
  <TitlesOfParts>
    <vt:vector size="104" baseType="lpstr">
      <vt:lpstr>Arial</vt:lpstr>
      <vt:lpstr>Calibri</vt:lpstr>
      <vt:lpstr>Cambria Math</vt:lpstr>
      <vt:lpstr>helvetica</vt:lpstr>
      <vt:lpstr>inherit</vt:lpstr>
      <vt:lpstr>Roboto Slab</vt:lpstr>
      <vt:lpstr>Source Sans Pro</vt:lpstr>
      <vt:lpstr>Symbol</vt:lpstr>
      <vt:lpstr>Times New Roman</vt:lpstr>
      <vt:lpstr>Wingdings</vt:lpstr>
      <vt:lpstr>Tema de Office</vt:lpstr>
      <vt:lpstr>Diseño predeterminado</vt:lpstr>
      <vt:lpstr>1_Diseño predeterminado</vt:lpstr>
      <vt:lpstr>2_Diseño predeterminado</vt:lpstr>
      <vt:lpstr>Ecuación</vt:lpstr>
      <vt:lpstr>OpenOffice.org</vt:lpstr>
      <vt:lpstr>Presentación de PowerPoint</vt:lpstr>
      <vt:lpstr>Presentación de PowerPoint</vt:lpstr>
      <vt:lpstr>Presentación de PowerPoint</vt:lpstr>
      <vt:lpstr>Presentación de PowerPoint</vt:lpstr>
      <vt:lpstr>Gravedad vs Electromagnetismo</vt:lpstr>
      <vt:lpstr>Gravedad vs Electromagnetismo</vt:lpstr>
      <vt:lpstr>Gravedad vs Electromagnetismo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EJERCICIOS PROPUESTOS</vt:lpstr>
      <vt:lpstr>Presentación de PowerPoint</vt:lpstr>
      <vt:lpstr>CONCEPTO DE CAMPO</vt:lpstr>
      <vt:lpstr>CONCEPTO DE CAMPO</vt:lpstr>
      <vt:lpstr>¿qué hemos visto hasta ahora?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Ejercicios propuestos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Campo eléctrico</dc:title>
  <dc:creator>José Emilio Prieto de Castro</dc:creator>
  <cp:lastModifiedBy>pilar.segovia@uam.es</cp:lastModifiedBy>
  <cp:revision>5</cp:revision>
  <cp:lastPrinted>1601-01-01T00:00:00Z</cp:lastPrinted>
  <dcterms:created xsi:type="dcterms:W3CDTF">2011-04-26T22:42:15Z</dcterms:created>
  <dcterms:modified xsi:type="dcterms:W3CDTF">2021-02-12T06:43:34Z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0x010100E072B40AB6E58640B2077F5E5D0A9572</vt:lpwstr>
  </property>
</Properties>
</file>